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9.xml" ContentType="application/vnd.openxmlformats-officedocument.presentationml.slide+xml"/>
  <Override PartName="/ppt/slides/slide20.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9" r:id="rId4"/>
    <p:sldId id="260" r:id="rId5"/>
    <p:sldId id="258" r:id="rId6"/>
    <p:sldId id="261" r:id="rId7"/>
    <p:sldId id="262" r:id="rId8"/>
    <p:sldId id="286" r:id="rId9"/>
    <p:sldId id="263" r:id="rId10"/>
    <p:sldId id="265" r:id="rId11"/>
    <p:sldId id="269" r:id="rId12"/>
    <p:sldId id="267" r:id="rId13"/>
    <p:sldId id="268" r:id="rId14"/>
    <p:sldId id="273" r:id="rId15"/>
    <p:sldId id="270" r:id="rId16"/>
    <p:sldId id="271" r:id="rId17"/>
    <p:sldId id="272" r:id="rId18"/>
    <p:sldId id="282" r:id="rId19"/>
    <p:sldId id="274" r:id="rId20"/>
    <p:sldId id="275" r:id="rId21"/>
    <p:sldId id="276" r:id="rId22"/>
    <p:sldId id="283" r:id="rId23"/>
    <p:sldId id="277" r:id="rId24"/>
    <p:sldId id="284" r:id="rId25"/>
    <p:sldId id="280" r:id="rId26"/>
    <p:sldId id="278" r:id="rId27"/>
    <p:sldId id="287" r:id="rId28"/>
    <p:sldId id="264" r:id="rId29"/>
    <p:sldId id="279" r:id="rId30"/>
    <p:sldId id="285" r:id="rId31"/>
    <p:sldId id="281" r:id="rId32"/>
    <p:sldId id="288" r:id="rId33"/>
    <p:sldId id="289"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62409" autoAdjust="0"/>
  </p:normalViewPr>
  <p:slideViewPr>
    <p:cSldViewPr snapToGrid="0">
      <p:cViewPr varScale="1">
        <p:scale>
          <a:sx n="45" d="100"/>
          <a:sy n="45" d="100"/>
        </p:scale>
        <p:origin x="15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A5550-DF55-4B44-AECB-EC69BA89CA44}" type="datetimeFigureOut">
              <a:rPr lang="en-US" smtClean="0"/>
              <a:t>9/9/2018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9B9A4A-32C4-4A6C-AB11-163CF14C22F0}" type="slidenum">
              <a:rPr lang="en-US" smtClean="0"/>
              <a:t>‹#›</a:t>
            </a:fld>
            <a:endParaRPr lang="en-US"/>
          </a:p>
        </p:txBody>
      </p:sp>
    </p:spTree>
    <p:extLst>
      <p:ext uri="{BB962C8B-B14F-4D97-AF65-F5344CB8AC3E}">
        <p14:creationId xmlns:p14="http://schemas.microsoft.com/office/powerpoint/2010/main" val="2117290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a:t>
            </a:fld>
            <a:endParaRPr lang="en-US"/>
          </a:p>
        </p:txBody>
      </p:sp>
    </p:spTree>
    <p:extLst>
      <p:ext uri="{BB962C8B-B14F-4D97-AF65-F5344CB8AC3E}">
        <p14:creationId xmlns:p14="http://schemas.microsoft.com/office/powerpoint/2010/main" val="624554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Moving a child to a higher level when they struggle with fluency will likely result in less progress for the student. If you find the fluency improves quickly with instruction, simply reassess as soon as you feel they are ready.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12</a:t>
            </a:fld>
            <a:endParaRPr lang="en-US"/>
          </a:p>
        </p:txBody>
      </p:sp>
    </p:spTree>
    <p:extLst>
      <p:ext uri="{BB962C8B-B14F-4D97-AF65-F5344CB8AC3E}">
        <p14:creationId xmlns:p14="http://schemas.microsoft.com/office/powerpoint/2010/main" val="3957638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consistent scoring will</a:t>
            </a:r>
            <a:r>
              <a:rPr lang="en-US" baseline="0" dirty="0" smtClean="0"/>
              <a:t> result in more consistent determination of instructional reading levels</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13</a:t>
            </a:fld>
            <a:endParaRPr lang="en-US"/>
          </a:p>
        </p:txBody>
      </p:sp>
    </p:spTree>
    <p:extLst>
      <p:ext uri="{BB962C8B-B14F-4D97-AF65-F5344CB8AC3E}">
        <p14:creationId xmlns:p14="http://schemas.microsoft.com/office/powerpoint/2010/main" val="789957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Comprehension scoring key on the recording form.</a:t>
            </a:r>
            <a:r>
              <a:rPr lang="en-US" sz="1200" baseline="0" dirty="0" smtClean="0"/>
              <a:t> We will have a chance to compare the old recording forms and the new recording forms and books.  </a:t>
            </a:r>
            <a:endParaRPr lang="en-US" sz="1200" dirty="0" smtClean="0"/>
          </a:p>
          <a:p>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A-K – Readers are not adept at speaking about writers craft yet so thinking beyond and about the text are grouped together (same as earlier edition) </a:t>
            </a:r>
          </a:p>
          <a:p>
            <a:endParaRPr lang="en-US" dirty="0" smtClean="0"/>
          </a:p>
          <a:p>
            <a:r>
              <a:rPr lang="en-US" dirty="0" smtClean="0"/>
              <a:t>More consistent scoring will</a:t>
            </a:r>
            <a:r>
              <a:rPr lang="en-US" baseline="0" dirty="0" smtClean="0"/>
              <a:t> result in more consistent determination of instructional reading levels</a:t>
            </a:r>
            <a:endParaRPr lang="en-US" dirty="0" smtClean="0"/>
          </a:p>
          <a:p>
            <a:r>
              <a:rPr lang="en-US" sz="1200" dirty="0" smtClean="0"/>
              <a:t>ere is</a:t>
            </a:r>
            <a:r>
              <a:rPr lang="en-US" sz="1200" baseline="0" dirty="0" smtClean="0"/>
              <a:t> a rubric </a:t>
            </a:r>
            <a:r>
              <a:rPr lang="en-US" sz="1200" dirty="0" smtClean="0"/>
              <a:t> for Levels A-K and one for Levels L-Z.</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14</a:t>
            </a:fld>
            <a:endParaRPr lang="en-US"/>
          </a:p>
        </p:txBody>
      </p:sp>
    </p:spTree>
    <p:extLst>
      <p:ext uri="{BB962C8B-B14F-4D97-AF65-F5344CB8AC3E}">
        <p14:creationId xmlns:p14="http://schemas.microsoft.com/office/powerpoint/2010/main" val="2223711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descriptors and the  wordin</a:t>
            </a:r>
            <a:r>
              <a:rPr lang="en-US" baseline="0" dirty="0" smtClean="0"/>
              <a:t>g on the scoring key has changed.</a:t>
            </a:r>
          </a:p>
          <a:p>
            <a:endParaRPr lang="en-US" baseline="0" dirty="0" smtClean="0"/>
          </a:p>
          <a:p>
            <a:r>
              <a:rPr lang="en-US" baseline="0" dirty="0" smtClean="0"/>
              <a:t>Scoring key on recording form is used in combination with the new rubric</a:t>
            </a:r>
          </a:p>
          <a:p>
            <a:r>
              <a:rPr lang="en-US" sz="1200" dirty="0" smtClean="0"/>
              <a:t>Comprehension Scoring Key : </a:t>
            </a:r>
          </a:p>
          <a:p>
            <a:r>
              <a:rPr lang="en-US" sz="1200" dirty="0" smtClean="0"/>
              <a:t>3	Student demonstrates proficiency in understanding of the text</a:t>
            </a:r>
          </a:p>
          <a:p>
            <a:r>
              <a:rPr lang="en-US" sz="1200" dirty="0" smtClean="0"/>
              <a:t>2	Student is approaching proficiency in understanding the text</a:t>
            </a:r>
          </a:p>
          <a:p>
            <a:r>
              <a:rPr lang="en-US" sz="1200" dirty="0" smtClean="0"/>
              <a:t>1	Student demonstrates limited proficiency in understanding the text</a:t>
            </a:r>
          </a:p>
          <a:p>
            <a:r>
              <a:rPr lang="en-US" sz="1200" dirty="0" smtClean="0"/>
              <a:t>0 	Student’s comprehension is not proficient</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15</a:t>
            </a:fld>
            <a:endParaRPr lang="en-US"/>
          </a:p>
        </p:txBody>
      </p:sp>
    </p:spTree>
    <p:extLst>
      <p:ext uri="{BB962C8B-B14F-4D97-AF65-F5344CB8AC3E}">
        <p14:creationId xmlns:p14="http://schemas.microsoft.com/office/powerpoint/2010/main" val="4135764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16</a:t>
            </a:fld>
            <a:endParaRPr lang="en-US"/>
          </a:p>
        </p:txBody>
      </p:sp>
    </p:spTree>
    <p:extLst>
      <p:ext uri="{BB962C8B-B14F-4D97-AF65-F5344CB8AC3E}">
        <p14:creationId xmlns:p14="http://schemas.microsoft.com/office/powerpoint/2010/main" val="4275147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17</a:t>
            </a:fld>
            <a:endParaRPr lang="en-US"/>
          </a:p>
        </p:txBody>
      </p:sp>
    </p:spTree>
    <p:extLst>
      <p:ext uri="{BB962C8B-B14F-4D97-AF65-F5344CB8AC3E}">
        <p14:creationId xmlns:p14="http://schemas.microsoft.com/office/powerpoint/2010/main" val="2686260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18</a:t>
            </a:fld>
            <a:endParaRPr lang="en-US"/>
          </a:p>
        </p:txBody>
      </p:sp>
    </p:spTree>
    <p:extLst>
      <p:ext uri="{BB962C8B-B14F-4D97-AF65-F5344CB8AC3E}">
        <p14:creationId xmlns:p14="http://schemas.microsoft.com/office/powerpoint/2010/main" val="1533515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19</a:t>
            </a:fld>
            <a:endParaRPr lang="en-US"/>
          </a:p>
        </p:txBody>
      </p:sp>
    </p:spTree>
    <p:extLst>
      <p:ext uri="{BB962C8B-B14F-4D97-AF65-F5344CB8AC3E}">
        <p14:creationId xmlns:p14="http://schemas.microsoft.com/office/powerpoint/2010/main" val="13492347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1:  Socks the cat is sleeping in different places in the house. Over and over the girl tries to wake up Socks but Socks won’t wake up. The girl solves the problem by getting some food to wake up Socks. Socks wakes up because he wants to eat the food.  </a:t>
            </a:r>
          </a:p>
          <a:p>
            <a:endParaRPr lang="en-US" baseline="0" dirty="0" smtClean="0"/>
          </a:p>
          <a:p>
            <a:r>
              <a:rPr lang="en-US" baseline="0" dirty="0" smtClean="0"/>
              <a:t>Example 2:  Socks gets fed at the end. Socks sleeps a lot. The girl tries to wake him up, but he won’t wake up. Socks is sleeping in the chair and on the couch. He is under the table. He is sleeping on the rug. He won’t </a:t>
            </a:r>
            <a:r>
              <a:rPr lang="en-US" baseline="0" dirty="0" err="1" smtClean="0"/>
              <a:t>wak</a:t>
            </a:r>
            <a:r>
              <a:rPr lang="en-US" baseline="0" dirty="0" smtClean="0"/>
              <a:t> up, but then he does wake up. He is sleeping in the window. The girl thinks of a can of tuna. Socks eats the tuna. </a:t>
            </a:r>
          </a:p>
          <a:p>
            <a:endParaRPr lang="en-US" baseline="0" dirty="0" smtClean="0"/>
          </a:p>
          <a:p>
            <a:r>
              <a:rPr lang="en-US" baseline="0" dirty="0" smtClean="0"/>
              <a:t>Example 1 demonstrates that the child understands the story and the most important parts. Example 2 the events are not in order, it has the quality of a list, and many unimportant details are included. Some details are also repeated.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20</a:t>
            </a:fld>
            <a:endParaRPr lang="en-US"/>
          </a:p>
        </p:txBody>
      </p:sp>
    </p:spTree>
    <p:extLst>
      <p:ext uri="{BB962C8B-B14F-4D97-AF65-F5344CB8AC3E}">
        <p14:creationId xmlns:p14="http://schemas.microsoft.com/office/powerpoint/2010/main" val="5081684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Life of a Monarch Butterfly</a:t>
            </a:r>
            <a:r>
              <a:rPr lang="en-US" baseline="0" dirty="0" smtClean="0"/>
              <a:t> (p. 28 in new assessment guide) </a:t>
            </a:r>
            <a:endParaRPr lang="en-US" dirty="0" smtClean="0"/>
          </a:p>
          <a:p>
            <a:r>
              <a:rPr lang="en-US" dirty="0" smtClean="0"/>
              <a:t>Life is a cycle of being born, growing and dying. When butterflies and other creatures have babies life continues. </a:t>
            </a:r>
          </a:p>
          <a:p>
            <a:r>
              <a:rPr lang="en-US" dirty="0" smtClean="0"/>
              <a:t>Example 2:  Monarch butterflies go through many stages in their lives, from eggs to butterflies Example 1 – application</a:t>
            </a:r>
            <a:r>
              <a:rPr lang="en-US" baseline="0" dirty="0" smtClean="0"/>
              <a:t> to the outside world to define deeper message</a:t>
            </a:r>
          </a:p>
          <a:p>
            <a:r>
              <a:rPr lang="en-US" baseline="0" dirty="0" smtClean="0"/>
              <a:t>Example 2 – simply summarizes the information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21</a:t>
            </a:fld>
            <a:endParaRPr lang="en-US"/>
          </a:p>
        </p:txBody>
      </p:sp>
    </p:spTree>
    <p:extLst>
      <p:ext uri="{BB962C8B-B14F-4D97-AF65-F5344CB8AC3E}">
        <p14:creationId xmlns:p14="http://schemas.microsoft.com/office/powerpoint/2010/main" val="395216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a:t>
            </a:fld>
            <a:endParaRPr lang="en-US"/>
          </a:p>
        </p:txBody>
      </p:sp>
    </p:spTree>
    <p:extLst>
      <p:ext uri="{BB962C8B-B14F-4D97-AF65-F5344CB8AC3E}">
        <p14:creationId xmlns:p14="http://schemas.microsoft.com/office/powerpoint/2010/main" val="34923426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22</a:t>
            </a:fld>
            <a:endParaRPr lang="en-US"/>
          </a:p>
        </p:txBody>
      </p:sp>
    </p:spTree>
    <p:extLst>
      <p:ext uri="{BB962C8B-B14F-4D97-AF65-F5344CB8AC3E}">
        <p14:creationId xmlns:p14="http://schemas.microsoft.com/office/powerpoint/2010/main" val="2683420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25</a:t>
            </a:fld>
            <a:endParaRPr lang="en-US"/>
          </a:p>
        </p:txBody>
      </p:sp>
    </p:spTree>
    <p:extLst>
      <p:ext uri="{BB962C8B-B14F-4D97-AF65-F5344CB8AC3E}">
        <p14:creationId xmlns:p14="http://schemas.microsoft.com/office/powerpoint/2010/main" val="17281587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28</a:t>
            </a:fld>
            <a:endParaRPr lang="en-US"/>
          </a:p>
        </p:txBody>
      </p:sp>
    </p:spTree>
    <p:extLst>
      <p:ext uri="{BB962C8B-B14F-4D97-AF65-F5344CB8AC3E}">
        <p14:creationId xmlns:p14="http://schemas.microsoft.com/office/powerpoint/2010/main" val="2907021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31</a:t>
            </a:fld>
            <a:endParaRPr lang="en-US"/>
          </a:p>
        </p:txBody>
      </p:sp>
    </p:spTree>
    <p:extLst>
      <p:ext uri="{BB962C8B-B14F-4D97-AF65-F5344CB8AC3E}">
        <p14:creationId xmlns:p14="http://schemas.microsoft.com/office/powerpoint/2010/main" val="3375415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consistent administrative</a:t>
            </a:r>
            <a:r>
              <a:rPr lang="en-US" baseline="0" dirty="0" smtClean="0"/>
              <a:t> protocols and </a:t>
            </a:r>
            <a:r>
              <a:rPr lang="en-US" dirty="0" smtClean="0"/>
              <a:t>scoring procedures will</a:t>
            </a:r>
            <a:r>
              <a:rPr lang="en-US" baseline="0" dirty="0" smtClean="0"/>
              <a:t> result in more consistent determination of instructional reading levels, and in turn a stronger connection between assessment and instruction.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5</a:t>
            </a:fld>
            <a:endParaRPr lang="en-US"/>
          </a:p>
        </p:txBody>
      </p:sp>
    </p:spTree>
    <p:extLst>
      <p:ext uri="{BB962C8B-B14F-4D97-AF65-F5344CB8AC3E}">
        <p14:creationId xmlns:p14="http://schemas.microsoft.com/office/powerpoint/2010/main" val="419032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 the instructions on the three fold brochure included in your conversion kit under </a:t>
            </a:r>
          </a:p>
          <a:p>
            <a:r>
              <a:rPr lang="en-US" dirty="0" smtClean="0"/>
              <a:t>Getting Started</a:t>
            </a:r>
          </a:p>
          <a:p>
            <a:endParaRPr lang="en-US" dirty="0" smtClean="0"/>
          </a:p>
          <a:p>
            <a:r>
              <a:rPr lang="en-US" dirty="0" smtClean="0"/>
              <a:t>Open conversion kit and review what is inside. </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6</a:t>
            </a:fld>
            <a:endParaRPr lang="en-US"/>
          </a:p>
        </p:txBody>
      </p:sp>
    </p:spTree>
    <p:extLst>
      <p:ext uri="{BB962C8B-B14F-4D97-AF65-F5344CB8AC3E}">
        <p14:creationId xmlns:p14="http://schemas.microsoft.com/office/powerpoint/2010/main" val="2676875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all of the books have changed.</a:t>
            </a:r>
            <a:r>
              <a:rPr lang="en-US" baseline="0" dirty="0" smtClean="0"/>
              <a:t> </a:t>
            </a:r>
          </a:p>
          <a:p>
            <a:endParaRPr lang="en-US" baseline="0" dirty="0" smtClean="0"/>
          </a:p>
          <a:p>
            <a:r>
              <a:rPr lang="en-US" dirty="0" smtClean="0"/>
              <a:t>Although the books have the same title, enough content has changed (data,</a:t>
            </a:r>
            <a:r>
              <a:rPr lang="en-US" baseline="0" dirty="0" smtClean="0"/>
              <a:t> words, images) to impact scoring as well as the Recording Forms.</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mbria" panose="02040503050406030204" pitchFamily="18" charset="0"/>
                <a:ea typeface="Cambria" panose="02040503050406030204" pitchFamily="18" charset="0"/>
              </a:rPr>
              <a:t>All of these materials must be completely removed from circulation and discarded to maintain the integrity of the assessment results.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mbria" panose="02040503050406030204" pitchFamily="18" charset="0"/>
                <a:ea typeface="Cambria" panose="02040503050406030204" pitchFamily="18" charset="0"/>
              </a:rPr>
              <a:t>Because</a:t>
            </a:r>
            <a:r>
              <a:rPr lang="en-US" sz="1200" baseline="0" dirty="0" smtClean="0">
                <a:latin typeface="Cambria" panose="02040503050406030204" pitchFamily="18" charset="0"/>
                <a:ea typeface="Cambria" panose="02040503050406030204" pitchFamily="18" charset="0"/>
              </a:rPr>
              <a:t> these titles are used as formal standardized assessments and are intended to be used as a “cold read” with a book that the students have not read before, they cannot be simply placed in classroom libraries or intervention programs, </a:t>
            </a:r>
            <a:endParaRPr lang="en-US" sz="1200" dirty="0" smtClean="0">
              <a:latin typeface="Cambria" panose="02040503050406030204" pitchFamily="18" charset="0"/>
              <a:ea typeface="Cambria" panose="02040503050406030204" pitchFamily="18" charset="0"/>
            </a:endParaRP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0"/>
          </p:nvPr>
        </p:nvSpPr>
        <p:spPr/>
        <p:txBody>
          <a:bodyPr/>
          <a:lstStyle/>
          <a:p>
            <a:fld id="{4A9B9A4A-32C4-4A6C-AB11-163CF14C22F0}" type="slidenum">
              <a:rPr lang="en-US" smtClean="0"/>
              <a:t>7</a:t>
            </a:fld>
            <a:endParaRPr lang="en-US"/>
          </a:p>
        </p:txBody>
      </p:sp>
    </p:spTree>
    <p:extLst>
      <p:ext uri="{BB962C8B-B14F-4D97-AF65-F5344CB8AC3E}">
        <p14:creationId xmlns:p14="http://schemas.microsoft.com/office/powerpoint/2010/main" val="2498388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Cambria" panose="02040503050406030204" pitchFamily="18" charset="0"/>
              <a:ea typeface="Cambria" panose="02040503050406030204" pitchFamily="18" charset="0"/>
            </a:endParaRP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8</a:t>
            </a:fld>
            <a:endParaRPr lang="en-US"/>
          </a:p>
        </p:txBody>
      </p:sp>
    </p:spTree>
    <p:extLst>
      <p:ext uri="{BB962C8B-B14F-4D97-AF65-F5344CB8AC3E}">
        <p14:creationId xmlns:p14="http://schemas.microsoft.com/office/powerpoint/2010/main" val="3883222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printed one copy of each new form and made packages to take back to each school.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9</a:t>
            </a:fld>
            <a:endParaRPr lang="en-US"/>
          </a:p>
        </p:txBody>
      </p:sp>
    </p:spTree>
    <p:extLst>
      <p:ext uri="{BB962C8B-B14F-4D97-AF65-F5344CB8AC3E}">
        <p14:creationId xmlns:p14="http://schemas.microsoft.com/office/powerpoint/2010/main" val="3263450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numbers on the bottom left hand corner of the book on many titles are slightly different</a:t>
            </a:r>
            <a:r>
              <a:rPr lang="en-US" baseline="0" dirty="0" smtClean="0"/>
              <a:t> resulting in slightly different results.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10</a:t>
            </a:fld>
            <a:endParaRPr lang="en-US"/>
          </a:p>
        </p:txBody>
      </p:sp>
    </p:spTree>
    <p:extLst>
      <p:ext uri="{BB962C8B-B14F-4D97-AF65-F5344CB8AC3E}">
        <p14:creationId xmlns:p14="http://schemas.microsoft.com/office/powerpoint/2010/main" val="3801734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11</a:t>
            </a:fld>
            <a:endParaRPr lang="en-US"/>
          </a:p>
        </p:txBody>
      </p:sp>
    </p:spTree>
    <p:extLst>
      <p:ext uri="{BB962C8B-B14F-4D97-AF65-F5344CB8AC3E}">
        <p14:creationId xmlns:p14="http://schemas.microsoft.com/office/powerpoint/2010/main" val="2734082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006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55318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910314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138290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693575-9D7B-40EB-B7D6-ABBEF4084ECA}" type="datetimeFigureOut">
              <a:rPr lang="en-US" smtClean="0"/>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7849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67391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693575-9D7B-40EB-B7D6-ABBEF4084ECA}" type="datetimeFigureOut">
              <a:rPr lang="en-US" smtClean="0"/>
              <a:t>9/9/2018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400848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693575-9D7B-40EB-B7D6-ABBEF4084ECA}" type="datetimeFigureOut">
              <a:rPr lang="en-US" smtClean="0"/>
              <a:t>9/9/2018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865478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693575-9D7B-40EB-B7D6-ABBEF4084ECA}" type="datetimeFigureOut">
              <a:rPr lang="en-US" smtClean="0"/>
              <a:t>9/9/2018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13237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2880254-3A1D-4A74-94C9-4C3E682EC5A5}" type="slidenum">
              <a:rPr lang="en-US" smtClean="0"/>
              <a:t>‹#›</a:t>
            </a:fld>
            <a:endParaRPr lang="en-US"/>
          </a:p>
        </p:txBody>
      </p:sp>
    </p:spTree>
    <p:extLst>
      <p:ext uri="{BB962C8B-B14F-4D97-AF65-F5344CB8AC3E}">
        <p14:creationId xmlns:p14="http://schemas.microsoft.com/office/powerpoint/2010/main" val="193947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3693575-9D7B-40EB-B7D6-ABBEF4084ECA}" type="datetimeFigureOut">
              <a:rPr lang="en-US" smtClean="0"/>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424869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3693575-9D7B-40EB-B7D6-ABBEF4084ECA}" type="datetimeFigureOut">
              <a:rPr lang="en-US" smtClean="0"/>
              <a:t>9/9/2018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2880254-3A1D-4A74-94C9-4C3E682EC5A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43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resources.fountasandpinnell.com/"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resources.fountasandpinnell.com/"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Fountas &amp; Pinnell Benchmark Assessment</a:t>
            </a:r>
            <a:br>
              <a:rPr lang="en-US" sz="4400" dirty="0" smtClean="0">
                <a:latin typeface="Cambria" panose="02040503050406030204" pitchFamily="18" charset="0"/>
                <a:ea typeface="Cambria" panose="02040503050406030204" pitchFamily="18" charset="0"/>
              </a:rPr>
            </a:br>
            <a:endParaRPr lang="en-US" sz="44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p:txBody>
          <a:bodyPr/>
          <a:lstStyle/>
          <a:p>
            <a:endParaRPr lang="en-US" dirty="0" smtClean="0"/>
          </a:p>
          <a:p>
            <a:r>
              <a:rPr lang="en-US" sz="3200" dirty="0" smtClean="0"/>
              <a:t>Conversion to third edition</a:t>
            </a:r>
            <a:endParaRPr lang="en-US" sz="3200" dirty="0"/>
          </a:p>
        </p:txBody>
      </p:sp>
      <p:pic>
        <p:nvPicPr>
          <p:cNvPr id="4"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7410" y="148475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620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Accuracy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p:txBody>
          <a:bodyPr>
            <a:normAutofit/>
          </a:bodyPr>
          <a:lstStyle/>
          <a:p>
            <a:pPr algn="ctr">
              <a:lnSpc>
                <a:spcPct val="150000"/>
              </a:lnSpc>
            </a:pPr>
            <a:r>
              <a:rPr lang="en-US" sz="2500" i="1" dirty="0" smtClean="0">
                <a:solidFill>
                  <a:schemeClr val="accent2">
                    <a:lumMod val="50000"/>
                  </a:schemeClr>
                </a:solidFill>
                <a:latin typeface="Cambria" panose="02040503050406030204" pitchFamily="18" charset="0"/>
                <a:ea typeface="Cambria" panose="02040503050406030204" pitchFamily="18" charset="0"/>
              </a:rPr>
              <a:t>***Diagnosis </a:t>
            </a:r>
            <a:r>
              <a:rPr lang="en-US" sz="2500" i="1" dirty="0">
                <a:solidFill>
                  <a:schemeClr val="accent2">
                    <a:lumMod val="50000"/>
                  </a:schemeClr>
                </a:solidFill>
                <a:latin typeface="Cambria" panose="02040503050406030204" pitchFamily="18" charset="0"/>
                <a:ea typeface="Cambria" panose="02040503050406030204" pitchFamily="18" charset="0"/>
              </a:rPr>
              <a:t>of </a:t>
            </a:r>
            <a:r>
              <a:rPr lang="en-US" sz="2500" i="1" dirty="0" smtClean="0">
                <a:solidFill>
                  <a:schemeClr val="accent2">
                    <a:lumMod val="50000"/>
                  </a:schemeClr>
                </a:solidFill>
                <a:latin typeface="Cambria" panose="02040503050406030204" pitchFamily="18" charset="0"/>
                <a:ea typeface="Cambria" panose="02040503050406030204" pitchFamily="18" charset="0"/>
              </a:rPr>
              <a:t>accuracy  </a:t>
            </a:r>
            <a:r>
              <a:rPr lang="en-US" sz="2500" i="1" dirty="0">
                <a:solidFill>
                  <a:schemeClr val="accent2">
                    <a:lumMod val="50000"/>
                  </a:schemeClr>
                </a:solidFill>
                <a:latin typeface="Cambria" panose="02040503050406030204" pitchFamily="18" charset="0"/>
                <a:ea typeface="Cambria" panose="02040503050406030204" pitchFamily="18" charset="0"/>
              </a:rPr>
              <a:t>needs to be viewed in conjunction with </a:t>
            </a:r>
            <a:r>
              <a:rPr lang="en-US" sz="2500" i="1" dirty="0" smtClean="0">
                <a:solidFill>
                  <a:schemeClr val="accent2">
                    <a:lumMod val="50000"/>
                  </a:schemeClr>
                </a:solidFill>
                <a:latin typeface="Cambria" panose="02040503050406030204" pitchFamily="18" charset="0"/>
                <a:ea typeface="Cambria" panose="02040503050406030204" pitchFamily="18" charset="0"/>
              </a:rPr>
              <a:t>fluency and </a:t>
            </a:r>
            <a:r>
              <a:rPr lang="en-US" sz="2500" i="1" dirty="0">
                <a:solidFill>
                  <a:schemeClr val="accent2">
                    <a:lumMod val="50000"/>
                  </a:schemeClr>
                </a:solidFill>
                <a:latin typeface="Cambria" panose="02040503050406030204" pitchFamily="18" charset="0"/>
                <a:ea typeface="Cambria" panose="02040503050406030204" pitchFamily="18" charset="0"/>
              </a:rPr>
              <a:t>comprehension, to inform your </a:t>
            </a:r>
            <a:r>
              <a:rPr lang="en-US" sz="2500" i="1" dirty="0" smtClean="0">
                <a:solidFill>
                  <a:schemeClr val="accent2">
                    <a:lumMod val="50000"/>
                  </a:schemeClr>
                </a:solidFill>
                <a:latin typeface="Cambria" panose="02040503050406030204" pitchFamily="18" charset="0"/>
                <a:ea typeface="Cambria" panose="02040503050406030204" pitchFamily="18" charset="0"/>
              </a:rPr>
              <a:t>instruction.</a:t>
            </a:r>
          </a:p>
          <a:p>
            <a:pPr>
              <a:buFont typeface="Wingdings" panose="05000000000000000000" pitchFamily="2" charset="2"/>
              <a:buChar char="Ø"/>
            </a:pPr>
            <a:r>
              <a:rPr lang="en-US" sz="2400" dirty="0" smtClean="0"/>
              <a:t>Protocols for coding and scoring accuracy remain the same in the third edition.</a:t>
            </a:r>
          </a:p>
          <a:p>
            <a:pPr>
              <a:lnSpc>
                <a:spcPct val="150000"/>
              </a:lnSpc>
              <a:buFont typeface="Wingdings" panose="05000000000000000000" pitchFamily="2" charset="2"/>
              <a:buChar char="Ø"/>
            </a:pPr>
            <a:r>
              <a:rPr lang="en-US" sz="2400" dirty="0" smtClean="0"/>
              <a:t>RW (Running words) and Error data has changed on some of the books, so results may be slightly different. </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816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Accuracy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p:txBody>
          <a:bodyPr>
            <a:normAutofit lnSpcReduction="10000"/>
          </a:bodyPr>
          <a:lstStyle/>
          <a:p>
            <a:r>
              <a:rPr lang="en-US" sz="2800" dirty="0" smtClean="0">
                <a:solidFill>
                  <a:schemeClr val="accent3">
                    <a:lumMod val="50000"/>
                  </a:schemeClr>
                </a:solidFill>
                <a:latin typeface="Cambria" panose="02040503050406030204" pitchFamily="18" charset="0"/>
                <a:ea typeface="Cambria" panose="02040503050406030204" pitchFamily="18" charset="0"/>
              </a:rPr>
              <a:t>Remember:  </a:t>
            </a:r>
            <a:endParaRPr lang="en-US" sz="2800" dirty="0">
              <a:solidFill>
                <a:schemeClr val="accent3">
                  <a:lumMod val="50000"/>
                </a:schemeClr>
              </a:solidFill>
              <a:latin typeface="Cambria" panose="02040503050406030204" pitchFamily="18" charset="0"/>
              <a:ea typeface="Cambria" panose="02040503050406030204" pitchFamily="18" charset="0"/>
            </a:endParaRPr>
          </a:p>
          <a:p>
            <a:r>
              <a:rPr lang="en-US" sz="2400" dirty="0" smtClean="0"/>
              <a:t>If </a:t>
            </a:r>
            <a:r>
              <a:rPr lang="en-US" sz="2400" dirty="0"/>
              <a:t>you determine the </a:t>
            </a:r>
            <a:r>
              <a:rPr lang="en-US" sz="2400" dirty="0" smtClean="0"/>
              <a:t>student </a:t>
            </a:r>
            <a:r>
              <a:rPr lang="en-US" sz="2400" dirty="0"/>
              <a:t>is reading below 90% accuracy at levels A-K or below 95% accuracy at levels L-N consider whether or not to continue: </a:t>
            </a:r>
          </a:p>
          <a:p>
            <a:endParaRPr lang="en-US" sz="2400" dirty="0" smtClean="0"/>
          </a:p>
          <a:p>
            <a:pPr lvl="2">
              <a:buFont typeface="Wingdings" panose="05000000000000000000" pitchFamily="2" charset="2"/>
              <a:buChar char="Ø"/>
            </a:pPr>
            <a:r>
              <a:rPr lang="en-US" sz="2400" dirty="0"/>
              <a:t>If </a:t>
            </a:r>
            <a:r>
              <a:rPr lang="en-US" sz="2400" dirty="0" smtClean="0"/>
              <a:t>accuracy is close </a:t>
            </a:r>
            <a:r>
              <a:rPr lang="en-US" sz="2400" dirty="0"/>
              <a:t>to the criterion and there are repeated errors, the child may have understood enough that the conversation will provide valuable </a:t>
            </a:r>
            <a:r>
              <a:rPr lang="en-US" sz="2400" dirty="0" smtClean="0"/>
              <a:t>information</a:t>
            </a:r>
            <a:r>
              <a:rPr lang="en-US" sz="2400" dirty="0"/>
              <a:t> </a:t>
            </a:r>
            <a:r>
              <a:rPr lang="en-US" sz="2400" dirty="0" smtClean="0"/>
              <a:t>that will inform instruction.</a:t>
            </a:r>
            <a:endParaRPr lang="en-US" sz="2400" dirty="0"/>
          </a:p>
          <a:p>
            <a:pPr lvl="2">
              <a:buFont typeface="Wingdings" panose="05000000000000000000" pitchFamily="2" charset="2"/>
              <a:buChar char="Ø"/>
            </a:pPr>
            <a:endParaRPr lang="en-US" sz="2400" dirty="0" smtClean="0"/>
          </a:p>
          <a:p>
            <a:pPr lvl="2">
              <a:buFont typeface="Wingdings" panose="05000000000000000000" pitchFamily="2" charset="2"/>
              <a:buChar char="Ø"/>
            </a:pPr>
            <a:r>
              <a:rPr lang="en-US" sz="2400" dirty="0" smtClean="0"/>
              <a:t>But </a:t>
            </a:r>
            <a:r>
              <a:rPr lang="en-US" sz="2400" dirty="0"/>
              <a:t>if the accuracy is well below the criterion and the student had great difficulty, end the assessment. End earlier if the student is </a:t>
            </a:r>
            <a:r>
              <a:rPr lang="en-US" sz="2400" dirty="0" smtClean="0"/>
              <a:t>struggling. </a:t>
            </a:r>
            <a:endParaRPr lang="en-US" sz="2400" dirty="0"/>
          </a:p>
          <a:p>
            <a:pPr marL="0" indent="0">
              <a:buNone/>
            </a:pPr>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965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3"/>
            <a:ext cx="10058400" cy="1004315"/>
          </a:xfrm>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2115671"/>
            <a:ext cx="10058400" cy="4195481"/>
          </a:xfrm>
        </p:spPr>
        <p:txBody>
          <a:bodyPr>
            <a:normAutofit/>
          </a:bodyPr>
          <a:lstStyle/>
          <a:p>
            <a:r>
              <a:rPr lang="en-US" sz="2800" i="1" dirty="0" smtClean="0">
                <a:solidFill>
                  <a:schemeClr val="accent2">
                    <a:lumMod val="50000"/>
                  </a:schemeClr>
                </a:solidFill>
                <a:latin typeface="Cambria" panose="02040503050406030204" pitchFamily="18" charset="0"/>
                <a:ea typeface="Cambria" panose="02040503050406030204" pitchFamily="18" charset="0"/>
              </a:rPr>
              <a:t>***The fluency rubric remains the same, however, it is important to </a:t>
            </a:r>
            <a:r>
              <a:rPr lang="en-US" sz="2800" i="1" dirty="0">
                <a:solidFill>
                  <a:schemeClr val="accent2">
                    <a:lumMod val="50000"/>
                  </a:schemeClr>
                </a:solidFill>
                <a:latin typeface="Cambria" panose="02040503050406030204" pitchFamily="18" charset="0"/>
                <a:ea typeface="Cambria" panose="02040503050406030204" pitchFamily="18" charset="0"/>
              </a:rPr>
              <a:t>r</a:t>
            </a:r>
            <a:r>
              <a:rPr lang="en-US" sz="2800" i="1" dirty="0" smtClean="0">
                <a:solidFill>
                  <a:schemeClr val="accent2">
                    <a:lumMod val="50000"/>
                  </a:schemeClr>
                </a:solidFill>
                <a:latin typeface="Cambria" panose="02040503050406030204" pitchFamily="18" charset="0"/>
                <a:ea typeface="Cambria" panose="02040503050406030204" pitchFamily="18" charset="0"/>
              </a:rPr>
              <a:t>emember: </a:t>
            </a:r>
          </a:p>
          <a:p>
            <a:pPr lvl="2">
              <a:buFont typeface="Wingdings" panose="05000000000000000000" pitchFamily="2" charset="2"/>
              <a:buChar char="Ø"/>
            </a:pPr>
            <a:r>
              <a:rPr lang="en-US" sz="2400" dirty="0" smtClean="0"/>
              <a:t>At an independent or instructional level students should read along at a reasonable pace (not too slow or too fast).  At an instructional level, you can expect fluent, phrased reading. </a:t>
            </a:r>
          </a:p>
          <a:p>
            <a:pPr lvl="2">
              <a:buFont typeface="Wingdings" panose="05000000000000000000" pitchFamily="2" charset="2"/>
              <a:buChar char="Ø"/>
            </a:pPr>
            <a:endParaRPr lang="en-US" sz="2400" dirty="0" smtClean="0"/>
          </a:p>
          <a:p>
            <a:pPr lvl="2">
              <a:buFont typeface="Wingdings" panose="05000000000000000000" pitchFamily="2" charset="2"/>
              <a:buChar char="Ø"/>
            </a:pPr>
            <a:r>
              <a:rPr lang="en-US" sz="2400" dirty="0" smtClean="0"/>
              <a:t>On more challenging texts the reader may slow down for problem solving, but become more fluent on easier stretches of text (score 2). On texts that are too hard the process may break down so it sounds dysfluent most of the time (score 1).</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121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4"/>
            <a:ext cx="10058400" cy="1004314"/>
          </a:xfrm>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1845734"/>
            <a:ext cx="10058400" cy="4053042"/>
          </a:xfrm>
        </p:spPr>
        <p:txBody>
          <a:bodyPr>
            <a:normAutofit fontScale="92500" lnSpcReduction="10000"/>
          </a:bodyPr>
          <a:lstStyle/>
          <a:p>
            <a:pPr algn="ctr">
              <a:lnSpc>
                <a:spcPct val="150000"/>
              </a:lnSpc>
            </a:pPr>
            <a:r>
              <a:rPr lang="en-US" sz="2800" i="1" dirty="0" smtClean="0">
                <a:solidFill>
                  <a:schemeClr val="accent2">
                    <a:lumMod val="50000"/>
                  </a:schemeClr>
                </a:solidFill>
                <a:latin typeface="Cambria" panose="02040503050406030204" pitchFamily="18" charset="0"/>
                <a:ea typeface="Cambria" panose="02040503050406030204" pitchFamily="18" charset="0"/>
              </a:rPr>
              <a:t>***Diagnosis </a:t>
            </a:r>
            <a:r>
              <a:rPr lang="en-US" sz="2800" i="1" dirty="0">
                <a:solidFill>
                  <a:schemeClr val="accent2">
                    <a:lumMod val="50000"/>
                  </a:schemeClr>
                </a:solidFill>
                <a:latin typeface="Cambria" panose="02040503050406030204" pitchFamily="18" charset="0"/>
                <a:ea typeface="Cambria" panose="02040503050406030204" pitchFamily="18" charset="0"/>
              </a:rPr>
              <a:t>of fluency </a:t>
            </a:r>
            <a:r>
              <a:rPr lang="en-US" sz="2800" i="1" dirty="0" smtClean="0">
                <a:solidFill>
                  <a:schemeClr val="accent2">
                    <a:lumMod val="50000"/>
                  </a:schemeClr>
                </a:solidFill>
                <a:latin typeface="Cambria" panose="02040503050406030204" pitchFamily="18" charset="0"/>
                <a:ea typeface="Cambria" panose="02040503050406030204" pitchFamily="18" charset="0"/>
              </a:rPr>
              <a:t>needs to be viewed </a:t>
            </a:r>
            <a:r>
              <a:rPr lang="en-US" sz="2800" i="1" dirty="0">
                <a:solidFill>
                  <a:schemeClr val="accent2">
                    <a:lumMod val="50000"/>
                  </a:schemeClr>
                </a:solidFill>
                <a:latin typeface="Cambria" panose="02040503050406030204" pitchFamily="18" charset="0"/>
                <a:ea typeface="Cambria" panose="02040503050406030204" pitchFamily="18" charset="0"/>
              </a:rPr>
              <a:t>in conjunction with accuracy and </a:t>
            </a:r>
            <a:r>
              <a:rPr lang="en-US" sz="2800" i="1" dirty="0" smtClean="0">
                <a:solidFill>
                  <a:schemeClr val="accent2">
                    <a:lumMod val="50000"/>
                  </a:schemeClr>
                </a:solidFill>
                <a:latin typeface="Cambria" panose="02040503050406030204" pitchFamily="18" charset="0"/>
                <a:ea typeface="Cambria" panose="02040503050406030204" pitchFamily="18" charset="0"/>
              </a:rPr>
              <a:t>comprehension, to inform </a:t>
            </a:r>
            <a:r>
              <a:rPr lang="en-US" sz="2800" i="1" dirty="0">
                <a:solidFill>
                  <a:schemeClr val="accent2">
                    <a:lumMod val="50000"/>
                  </a:schemeClr>
                </a:solidFill>
                <a:latin typeface="Cambria" panose="02040503050406030204" pitchFamily="18" charset="0"/>
                <a:ea typeface="Cambria" panose="02040503050406030204" pitchFamily="18" charset="0"/>
              </a:rPr>
              <a:t>your teaching. </a:t>
            </a:r>
          </a:p>
          <a:p>
            <a:pPr>
              <a:lnSpc>
                <a:spcPct val="150000"/>
              </a:lnSpc>
            </a:pPr>
            <a:r>
              <a:rPr lang="en-US" sz="2400" b="1" dirty="0" smtClean="0">
                <a:solidFill>
                  <a:schemeClr val="accent2">
                    <a:lumMod val="50000"/>
                  </a:schemeClr>
                </a:solidFill>
                <a:latin typeface="Cambria" panose="02040503050406030204" pitchFamily="18" charset="0"/>
                <a:ea typeface="Cambria" panose="02040503050406030204" pitchFamily="18" charset="0"/>
              </a:rPr>
              <a:t>Remember: </a:t>
            </a:r>
            <a:endParaRPr lang="en-US" sz="2400" b="1" dirty="0">
              <a:solidFill>
                <a:schemeClr val="accent2">
                  <a:lumMod val="50000"/>
                </a:schemeClr>
              </a:solidFill>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n-US" sz="2600" dirty="0"/>
              <a:t>Some readers develop a habit of reading very slow reading and may read with high accuracy</a:t>
            </a:r>
          </a:p>
          <a:p>
            <a:pPr lvl="1">
              <a:buFont typeface="Wingdings" panose="05000000000000000000" pitchFamily="2" charset="2"/>
              <a:buChar char="Ø"/>
            </a:pPr>
            <a:r>
              <a:rPr lang="en-US" sz="2600" dirty="0"/>
              <a:t>Some may gloss over errors or make careless errors, sounding fluent, but reading with low accuracy. </a:t>
            </a:r>
          </a:p>
          <a:p>
            <a:pPr marL="201168" lvl="1" indent="0">
              <a:buNone/>
            </a:pPr>
            <a:endParaRPr lang="en-US" sz="2600" dirty="0" smtClean="0"/>
          </a:p>
          <a:p>
            <a:pPr marL="201168" lvl="1" indent="0">
              <a:buNone/>
            </a:pPr>
            <a:r>
              <a:rPr lang="en-US" sz="2600" dirty="0" smtClean="0"/>
              <a:t>Each </a:t>
            </a:r>
            <a:r>
              <a:rPr lang="en-US" sz="2600" dirty="0"/>
              <a:t>of these readers needs different fluency instruction.</a:t>
            </a:r>
          </a:p>
          <a:p>
            <a:endParaRPr lang="en-US" sz="2400" dirty="0"/>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3463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Comprehension conversation </a:t>
            </a:r>
            <a:endParaRPr lang="en-US" dirty="0"/>
          </a:p>
        </p:txBody>
      </p:sp>
      <p:sp>
        <p:nvSpPr>
          <p:cNvPr id="5" name="Content Placeholder 4"/>
          <p:cNvSpPr>
            <a:spLocks noGrp="1"/>
          </p:cNvSpPr>
          <p:nvPr>
            <p:ph sz="half" idx="1"/>
          </p:nvPr>
        </p:nvSpPr>
        <p:spPr/>
        <p:txBody>
          <a:bodyPr/>
          <a:lstStyle/>
          <a:p>
            <a:endParaRPr lang="en-US" dirty="0" smtClean="0"/>
          </a:p>
          <a:p>
            <a:pPr>
              <a:buFont typeface="Wingdings" panose="05000000000000000000" pitchFamily="2" charset="2"/>
              <a:buChar char="Ø"/>
            </a:pPr>
            <a:r>
              <a:rPr lang="en-US" sz="2800" dirty="0" smtClean="0"/>
              <a:t>New scoring key </a:t>
            </a:r>
          </a:p>
          <a:p>
            <a:r>
              <a:rPr lang="en-US" sz="2800" dirty="0" smtClean="0"/>
              <a:t>  	On recording form</a:t>
            </a:r>
          </a:p>
          <a:p>
            <a:pPr>
              <a:buFont typeface="Wingdings" panose="05000000000000000000" pitchFamily="2" charset="2"/>
              <a:buChar char="Ø"/>
            </a:pPr>
            <a:r>
              <a:rPr lang="en-US" sz="2800" dirty="0" smtClean="0"/>
              <a:t>New comprehension rubric</a:t>
            </a:r>
          </a:p>
          <a:p>
            <a:pPr marL="0" indent="0">
              <a:buNone/>
            </a:pPr>
            <a:r>
              <a:rPr lang="en-US" sz="2800" dirty="0" smtClean="0"/>
              <a:t>	Levels A-K and Levels L-Z</a:t>
            </a:r>
            <a:endParaRPr lang="en-US" sz="2800" dirty="0"/>
          </a:p>
        </p:txBody>
      </p:sp>
      <p:sp>
        <p:nvSpPr>
          <p:cNvPr id="6" name="Content Placeholder 5"/>
          <p:cNvSpPr>
            <a:spLocks noGrp="1"/>
          </p:cNvSpPr>
          <p:nvPr>
            <p:ph sz="half" idx="2"/>
          </p:nvPr>
        </p:nvSpPr>
        <p:spPr/>
        <p:txBody>
          <a:bodyPr/>
          <a:lstStyle/>
          <a:p>
            <a:endParaRPr lang="en-US" dirty="0" smtClean="0"/>
          </a:p>
          <a:p>
            <a:endParaRPr lang="en-US" dirty="0"/>
          </a:p>
          <a:p>
            <a:pPr marL="0" indent="0" algn="ctr">
              <a:lnSpc>
                <a:spcPct val="150000"/>
              </a:lnSpc>
              <a:buNone/>
            </a:pPr>
            <a:r>
              <a:rPr lang="en-US" sz="3200" dirty="0" smtClean="0">
                <a:solidFill>
                  <a:schemeClr val="accent2"/>
                </a:solidFill>
                <a:latin typeface="Cambria" panose="02040503050406030204" pitchFamily="18" charset="0"/>
                <a:ea typeface="Cambria" panose="02040503050406030204" pitchFamily="18" charset="0"/>
              </a:rPr>
              <a:t>***</a:t>
            </a:r>
            <a:r>
              <a:rPr lang="en-US" sz="3200" dirty="0" smtClean="0">
                <a:solidFill>
                  <a:schemeClr val="accent2">
                    <a:lumMod val="50000"/>
                  </a:schemeClr>
                </a:solidFill>
                <a:latin typeface="Cambria" panose="02040503050406030204" pitchFamily="18" charset="0"/>
                <a:ea typeface="Cambria" panose="02040503050406030204" pitchFamily="18" charset="0"/>
              </a:rPr>
              <a:t>Scoring key and rubric are used in combination</a:t>
            </a:r>
            <a:endParaRPr lang="en-US" sz="3200" dirty="0">
              <a:solidFill>
                <a:schemeClr val="accent2">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96129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Cambria" panose="02040503050406030204" pitchFamily="18" charset="0"/>
                <a:ea typeface="Cambria" panose="02040503050406030204" pitchFamily="18" charset="0"/>
              </a:rPr>
              <a:t>Comprehension – Scoring Key</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r>
              <a:rPr lang="en-US" sz="2400" dirty="0" smtClean="0"/>
              <a:t>Have the rubric handy when scoring the comprehension conversation</a:t>
            </a:r>
          </a:p>
          <a:p>
            <a:r>
              <a:rPr lang="en-US" sz="2400" dirty="0" smtClean="0"/>
              <a:t>The scoring key is new: </a:t>
            </a:r>
          </a:p>
          <a:p>
            <a:endParaRPr lang="en-US" sz="2400" dirty="0"/>
          </a:p>
          <a:p>
            <a:endParaRPr lang="en-US" sz="2400" dirty="0" smtClean="0"/>
          </a:p>
          <a:p>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p:cNvGraphicFramePr>
            <a:graphicFrameLocks noGrp="1"/>
          </p:cNvGraphicFramePr>
          <p:nvPr>
            <p:extLst>
              <p:ext uri="{D42A27DB-BD31-4B8C-83A1-F6EECF244321}">
                <p14:modId xmlns:p14="http://schemas.microsoft.com/office/powerpoint/2010/main" val="3088336032"/>
              </p:ext>
            </p:extLst>
          </p:nvPr>
        </p:nvGraphicFramePr>
        <p:xfrm>
          <a:off x="2032000" y="2859577"/>
          <a:ext cx="6567481" cy="3213397"/>
        </p:xfrm>
        <a:graphic>
          <a:graphicData uri="http://schemas.openxmlformats.org/drawingml/2006/table">
            <a:tbl>
              <a:tblPr firstRow="1" bandRow="1">
                <a:tableStyleId>{5C22544A-7EE6-4342-B048-85BDC9FD1C3A}</a:tableStyleId>
              </a:tblPr>
              <a:tblGrid>
                <a:gridCol w="1380663">
                  <a:extLst>
                    <a:ext uri="{9D8B030D-6E8A-4147-A177-3AD203B41FA5}">
                      <a16:colId xmlns:a16="http://schemas.microsoft.com/office/drawing/2014/main" val="3060020316"/>
                    </a:ext>
                  </a:extLst>
                </a:gridCol>
                <a:gridCol w="5186818">
                  <a:extLst>
                    <a:ext uri="{9D8B030D-6E8A-4147-A177-3AD203B41FA5}">
                      <a16:colId xmlns:a16="http://schemas.microsoft.com/office/drawing/2014/main" val="1333360994"/>
                    </a:ext>
                  </a:extLst>
                </a:gridCol>
              </a:tblGrid>
              <a:tr h="544576">
                <a:tc>
                  <a:txBody>
                    <a:bodyPr/>
                    <a:lstStyle/>
                    <a:p>
                      <a:endParaRPr lang="en-US" dirty="0"/>
                    </a:p>
                  </a:txBody>
                  <a:tcPr/>
                </a:tc>
                <a:tc>
                  <a:txBody>
                    <a:bodyPr/>
                    <a:lstStyle/>
                    <a:p>
                      <a:r>
                        <a:rPr lang="en-US" dirty="0" smtClean="0"/>
                        <a:t>Comprehension</a:t>
                      </a:r>
                      <a:r>
                        <a:rPr lang="en-US" baseline="0" dirty="0" smtClean="0"/>
                        <a:t> Scoring Key</a:t>
                      </a:r>
                      <a:endParaRPr lang="en-US" dirty="0"/>
                    </a:p>
                  </a:txBody>
                  <a:tcPr/>
                </a:tc>
                <a:extLst>
                  <a:ext uri="{0D108BD9-81ED-4DB2-BD59-A6C34878D82A}">
                    <a16:rowId xmlns:a16="http://schemas.microsoft.com/office/drawing/2014/main" val="2876363683"/>
                  </a:ext>
                </a:extLst>
              </a:tr>
              <a:tr h="676247">
                <a:tc>
                  <a:txBody>
                    <a:bodyPr/>
                    <a:lstStyle/>
                    <a:p>
                      <a:r>
                        <a:rPr lang="en-US" baseline="0" dirty="0" smtClean="0"/>
                        <a:t>        3</a:t>
                      </a:r>
                      <a:endParaRPr lang="en-US" dirty="0"/>
                    </a:p>
                  </a:txBody>
                  <a:tcPr/>
                </a:tc>
                <a:tc>
                  <a:txBody>
                    <a:bodyPr/>
                    <a:lstStyle/>
                    <a:p>
                      <a:r>
                        <a:rPr lang="en-US" sz="1800" dirty="0" smtClean="0"/>
                        <a:t>Student demonstrates proficiency in understanding of the text</a:t>
                      </a:r>
                      <a:endParaRPr lang="en-US" dirty="0"/>
                    </a:p>
                  </a:txBody>
                  <a:tcPr/>
                </a:tc>
                <a:extLst>
                  <a:ext uri="{0D108BD9-81ED-4DB2-BD59-A6C34878D82A}">
                    <a16:rowId xmlns:a16="http://schemas.microsoft.com/office/drawing/2014/main" val="1288674535"/>
                  </a:ext>
                </a:extLst>
              </a:tr>
              <a:tr h="676247">
                <a:tc>
                  <a:txBody>
                    <a:bodyPr/>
                    <a:lstStyle/>
                    <a:p>
                      <a:r>
                        <a:rPr lang="en-US" baseline="0" dirty="0" smtClean="0"/>
                        <a:t>        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 is approaching proficiency in understanding the text</a:t>
                      </a:r>
                      <a:endParaRPr lang="en-US" dirty="0"/>
                    </a:p>
                  </a:txBody>
                  <a:tcPr/>
                </a:tc>
                <a:extLst>
                  <a:ext uri="{0D108BD9-81ED-4DB2-BD59-A6C34878D82A}">
                    <a16:rowId xmlns:a16="http://schemas.microsoft.com/office/drawing/2014/main" val="1580770646"/>
                  </a:ext>
                </a:extLst>
              </a:tr>
              <a:tr h="676247">
                <a:tc>
                  <a:txBody>
                    <a:bodyPr/>
                    <a:lstStyle/>
                    <a:p>
                      <a:r>
                        <a:rPr lang="en-US" baseline="0" dirty="0" smtClean="0"/>
                        <a:t>        1</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 demonstrates limited proficiency in understanding the text</a:t>
                      </a:r>
                      <a:endParaRPr lang="en-US" dirty="0"/>
                    </a:p>
                  </a:txBody>
                  <a:tcPr/>
                </a:tc>
                <a:extLst>
                  <a:ext uri="{0D108BD9-81ED-4DB2-BD59-A6C34878D82A}">
                    <a16:rowId xmlns:a16="http://schemas.microsoft.com/office/drawing/2014/main" val="4181595507"/>
                  </a:ext>
                </a:extLst>
              </a:tr>
              <a:tr h="544576">
                <a:tc>
                  <a:txBody>
                    <a:bodyPr/>
                    <a:lstStyle/>
                    <a:p>
                      <a:r>
                        <a:rPr lang="en-US" baseline="0" dirty="0" smtClean="0"/>
                        <a:t>        0</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Student’s comprehension is not proficient</a:t>
                      </a:r>
                    </a:p>
                    <a:p>
                      <a:endParaRPr lang="en-US" dirty="0"/>
                    </a:p>
                  </a:txBody>
                  <a:tcPr/>
                </a:tc>
                <a:extLst>
                  <a:ext uri="{0D108BD9-81ED-4DB2-BD59-A6C34878D82A}">
                    <a16:rowId xmlns:a16="http://schemas.microsoft.com/office/drawing/2014/main" val="1402461269"/>
                  </a:ext>
                </a:extLst>
              </a:tr>
            </a:tbl>
          </a:graphicData>
        </a:graphic>
      </p:graphicFrame>
    </p:spTree>
    <p:extLst>
      <p:ext uri="{BB962C8B-B14F-4D97-AF65-F5344CB8AC3E}">
        <p14:creationId xmlns:p14="http://schemas.microsoft.com/office/powerpoint/2010/main" val="3087459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Cambria" panose="02040503050406030204" pitchFamily="18" charset="0"/>
                <a:ea typeface="Cambria" panose="02040503050406030204" pitchFamily="18" charset="0"/>
              </a:rPr>
              <a:t>Comprehension – Rubric</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50000"/>
              </a:lnSpc>
            </a:pPr>
            <a:r>
              <a:rPr lang="en-US" sz="2400" dirty="0" smtClean="0">
                <a:solidFill>
                  <a:schemeClr val="accent2">
                    <a:lumMod val="50000"/>
                  </a:schemeClr>
                </a:solidFill>
                <a:latin typeface="Cambria" panose="02040503050406030204" pitchFamily="18" charset="0"/>
                <a:ea typeface="Cambria" panose="02040503050406030204" pitchFamily="18" charset="0"/>
              </a:rPr>
              <a:t>***Different comprehension rubric </a:t>
            </a:r>
            <a:r>
              <a:rPr lang="en-US" sz="2400" dirty="0">
                <a:solidFill>
                  <a:schemeClr val="accent2">
                    <a:lumMod val="50000"/>
                  </a:schemeClr>
                </a:solidFill>
                <a:latin typeface="Cambria" panose="02040503050406030204" pitchFamily="18" charset="0"/>
                <a:ea typeface="Cambria" panose="02040503050406030204" pitchFamily="18" charset="0"/>
              </a:rPr>
              <a:t>for Levels A-K and Levels L-Z</a:t>
            </a:r>
          </a:p>
          <a:p>
            <a:pPr algn="ctr">
              <a:lnSpc>
                <a:spcPct val="150000"/>
              </a:lnSpc>
            </a:pPr>
            <a:r>
              <a:rPr lang="en-US" sz="2400" dirty="0" smtClean="0">
                <a:solidFill>
                  <a:schemeClr val="accent2">
                    <a:lumMod val="50000"/>
                  </a:schemeClr>
                </a:solidFill>
                <a:latin typeface="Cambria" panose="02040503050406030204" pitchFamily="18" charset="0"/>
                <a:ea typeface="Cambria" panose="02040503050406030204" pitchFamily="18" charset="0"/>
              </a:rPr>
              <a:t>***Both </a:t>
            </a:r>
            <a:r>
              <a:rPr lang="en-US" sz="2400" dirty="0">
                <a:solidFill>
                  <a:schemeClr val="accent2">
                    <a:lumMod val="50000"/>
                  </a:schemeClr>
                </a:solidFill>
                <a:latin typeface="Cambria" panose="02040503050406030204" pitchFamily="18" charset="0"/>
                <a:ea typeface="Cambria" panose="02040503050406030204" pitchFamily="18" charset="0"/>
              </a:rPr>
              <a:t>rubrics have a 0 to 3 scale that matches the scoring key and </a:t>
            </a:r>
            <a:r>
              <a:rPr lang="en-US" sz="2400" dirty="0" smtClean="0">
                <a:solidFill>
                  <a:schemeClr val="accent2">
                    <a:lumMod val="50000"/>
                  </a:schemeClr>
                </a:solidFill>
                <a:latin typeface="Cambria" panose="02040503050406030204" pitchFamily="18" charset="0"/>
                <a:ea typeface="Cambria" panose="02040503050406030204" pitchFamily="18" charset="0"/>
              </a:rPr>
              <a:t>both include </a:t>
            </a:r>
            <a:r>
              <a:rPr lang="en-US" sz="2400" dirty="0">
                <a:solidFill>
                  <a:schemeClr val="accent2">
                    <a:lumMod val="50000"/>
                  </a:schemeClr>
                </a:solidFill>
                <a:latin typeface="Cambria" panose="02040503050406030204" pitchFamily="18" charset="0"/>
                <a:ea typeface="Cambria" panose="02040503050406030204" pitchFamily="18" charset="0"/>
              </a:rPr>
              <a:t>different criteria for fiction and nonfiction texts</a:t>
            </a:r>
          </a:p>
          <a:p>
            <a:r>
              <a:rPr lang="en-US" sz="2400" dirty="0" smtClean="0"/>
              <a:t>Locate on website:  </a:t>
            </a:r>
            <a:r>
              <a:rPr lang="en-US" sz="2400" dirty="0">
                <a:hlinkClick r:id="rId3"/>
              </a:rPr>
              <a:t>https://</a:t>
            </a:r>
            <a:r>
              <a:rPr lang="en-US" sz="2400" dirty="0" smtClean="0">
                <a:hlinkClick r:id="rId3"/>
              </a:rPr>
              <a:t>resources.fountasandpinnell.com</a:t>
            </a:r>
            <a:r>
              <a:rPr lang="en-US" sz="2400" dirty="0" smtClean="0"/>
              <a:t>  </a:t>
            </a:r>
          </a:p>
          <a:p>
            <a:r>
              <a:rPr lang="en-US" sz="2400" dirty="0" smtClean="0"/>
              <a:t>Levels A-K: Two categories  (within the text, beyond and about combined) </a:t>
            </a:r>
          </a:p>
          <a:p>
            <a:r>
              <a:rPr lang="en-US" sz="2400" dirty="0" smtClean="0"/>
              <a:t>Levels L-Z:   Three categories (within, beyond, and about the text) </a:t>
            </a:r>
          </a:p>
          <a:p>
            <a:endParaRPr lang="en-US" sz="2400" dirty="0" smtClean="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156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Scoring comprehension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pPr algn="ctr">
              <a:lnSpc>
                <a:spcPct val="160000"/>
              </a:lnSpc>
            </a:pPr>
            <a:r>
              <a:rPr lang="en-US" sz="2800" dirty="0" smtClean="0">
                <a:solidFill>
                  <a:schemeClr val="accent2">
                    <a:lumMod val="50000"/>
                  </a:schemeClr>
                </a:solidFill>
                <a:latin typeface="Cambria" panose="02040503050406030204" pitchFamily="18" charset="0"/>
                <a:ea typeface="Cambria" panose="02040503050406030204" pitchFamily="18" charset="0"/>
              </a:rPr>
              <a:t>***Scoring key on recording form is not designed to count the number of correct answers in each category.  </a:t>
            </a:r>
          </a:p>
          <a:p>
            <a:r>
              <a:rPr lang="en-US" sz="2800" dirty="0" smtClean="0">
                <a:solidFill>
                  <a:schemeClr val="accent2">
                    <a:lumMod val="50000"/>
                  </a:schemeClr>
                </a:solidFill>
                <a:latin typeface="Cambria" panose="02040503050406030204" pitchFamily="18" charset="0"/>
                <a:ea typeface="Cambria" panose="02040503050406030204" pitchFamily="18" charset="0"/>
              </a:rPr>
              <a:t>Instead: </a:t>
            </a:r>
          </a:p>
          <a:p>
            <a:r>
              <a:rPr lang="en-US" sz="2400" dirty="0" smtClean="0"/>
              <a:t>Make an overall judgement using the evidence in each of the areas to determine level of proficiency. </a:t>
            </a: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019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Scoring comprehension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2108064"/>
            <a:ext cx="9243754" cy="3761029"/>
          </a:xfrm>
        </p:spPr>
        <p:txBody>
          <a:bodyPr>
            <a:normAutofit/>
          </a:bodyPr>
          <a:lstStyle/>
          <a:p>
            <a:pPr>
              <a:buFont typeface="Wingdings" panose="05000000000000000000" pitchFamily="2" charset="2"/>
              <a:buChar char="Ø"/>
            </a:pPr>
            <a:r>
              <a:rPr lang="en-US" sz="2400" dirty="0" smtClean="0"/>
              <a:t>At </a:t>
            </a:r>
            <a:r>
              <a:rPr lang="en-US" sz="2400" dirty="0"/>
              <a:t>levels A-K the total possible score is 6 points: 3 for </a:t>
            </a:r>
            <a:r>
              <a:rPr lang="en-US" sz="2400" dirty="0" smtClean="0"/>
              <a:t>within  </a:t>
            </a:r>
            <a:r>
              <a:rPr lang="en-US" sz="2400" dirty="0"/>
              <a:t>and 3 for </a:t>
            </a:r>
            <a:r>
              <a:rPr lang="en-US" sz="2400" dirty="0" smtClean="0"/>
              <a:t>beyond </a:t>
            </a:r>
            <a:r>
              <a:rPr lang="en-US" sz="2400" dirty="0"/>
              <a:t>and </a:t>
            </a:r>
            <a:r>
              <a:rPr lang="en-US" sz="2400" dirty="0" smtClean="0"/>
              <a:t>about </a:t>
            </a:r>
            <a:r>
              <a:rPr lang="en-US" sz="2400" dirty="0"/>
              <a:t>the text. </a:t>
            </a:r>
            <a:endParaRPr lang="en-US" sz="2400" dirty="0" smtClean="0"/>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At levels L-Z the total possible score is 9 points: 3 for Within, 3 for Beyond, and 3 for About</a:t>
            </a:r>
            <a:r>
              <a:rPr lang="en-US" sz="2400" dirty="0" smtClean="0"/>
              <a:t>.</a:t>
            </a:r>
          </a:p>
          <a:p>
            <a:pPr marL="0" indent="0">
              <a:buNone/>
            </a:pPr>
            <a:endParaRPr lang="en-US" sz="2400" dirty="0"/>
          </a:p>
          <a:p>
            <a:pPr>
              <a:buFont typeface="Wingdings" panose="05000000000000000000" pitchFamily="2" charset="2"/>
              <a:buChar char="Ø"/>
            </a:pPr>
            <a:r>
              <a:rPr lang="en-US" sz="2400" dirty="0"/>
              <a:t>Add up sub scores and </a:t>
            </a:r>
            <a:r>
              <a:rPr lang="en-US" sz="2400" dirty="0" smtClean="0"/>
              <a:t>use the </a:t>
            </a:r>
            <a:r>
              <a:rPr lang="en-US" sz="2400" dirty="0"/>
              <a:t>guide </a:t>
            </a:r>
            <a:r>
              <a:rPr lang="en-US" sz="2400" dirty="0" smtClean="0"/>
              <a:t>on the recording </a:t>
            </a:r>
            <a:r>
              <a:rPr lang="en-US" sz="2400" dirty="0"/>
              <a:t>form to determine final score.  </a:t>
            </a:r>
          </a:p>
          <a:p>
            <a:pPr algn="ctr">
              <a:lnSpc>
                <a:spcPct val="160000"/>
              </a:lnSpc>
            </a:pPr>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1209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 conversation </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fontScale="62500" lnSpcReduction="20000"/>
          </a:bodyPr>
          <a:lstStyle/>
          <a:p>
            <a:endParaRPr lang="en-US" sz="2800" dirty="0" smtClean="0"/>
          </a:p>
          <a:p>
            <a:pPr algn="ctr">
              <a:lnSpc>
                <a:spcPct val="170000"/>
              </a:lnSpc>
            </a:pPr>
            <a:r>
              <a:rPr lang="en-US" sz="3800" dirty="0" smtClean="0"/>
              <a:t>…</a:t>
            </a:r>
            <a:r>
              <a:rPr lang="en-US" sz="4000" dirty="0">
                <a:solidFill>
                  <a:schemeClr val="tx1"/>
                </a:solidFill>
                <a:latin typeface="Cambria" panose="02040503050406030204" pitchFamily="18" charset="0"/>
                <a:ea typeface="Cambria" panose="02040503050406030204" pitchFamily="18" charset="0"/>
              </a:rPr>
              <a:t>The intent of the new process is to make a stronger connection between </a:t>
            </a:r>
            <a:r>
              <a:rPr lang="en-US" sz="4000" dirty="0" smtClean="0">
                <a:solidFill>
                  <a:schemeClr val="tx1"/>
                </a:solidFill>
                <a:latin typeface="Cambria" panose="02040503050406030204" pitchFamily="18" charset="0"/>
                <a:ea typeface="Cambria" panose="02040503050406030204" pitchFamily="18" charset="0"/>
              </a:rPr>
              <a:t>assessment and </a:t>
            </a:r>
            <a:r>
              <a:rPr lang="en-US" sz="4000" dirty="0">
                <a:solidFill>
                  <a:schemeClr val="tx1"/>
                </a:solidFill>
                <a:latin typeface="Cambria" panose="02040503050406030204" pitchFamily="18" charset="0"/>
                <a:ea typeface="Cambria" panose="02040503050406030204" pitchFamily="18" charset="0"/>
              </a:rPr>
              <a:t>instruction: </a:t>
            </a:r>
          </a:p>
          <a:p>
            <a:pPr algn="ctr">
              <a:lnSpc>
                <a:spcPct val="170000"/>
              </a:lnSpc>
            </a:pPr>
            <a:r>
              <a:rPr lang="en-US" sz="3800" dirty="0" smtClean="0"/>
              <a:t>“</a:t>
            </a:r>
            <a:r>
              <a:rPr lang="en-US" sz="3800" i="1" dirty="0">
                <a:solidFill>
                  <a:schemeClr val="accent2">
                    <a:lumMod val="50000"/>
                  </a:schemeClr>
                </a:solidFill>
                <a:latin typeface="Cambria" panose="02040503050406030204" pitchFamily="18" charset="0"/>
                <a:ea typeface="Cambria" panose="02040503050406030204" pitchFamily="18" charset="0"/>
              </a:rPr>
              <a:t>As you circle the scores on the recording form be sure you have clear evidence of understanding as this score will be an important indicator of the kind of teaching you will need to do later. “</a:t>
            </a:r>
          </a:p>
          <a:p>
            <a:endParaRPr lang="en-US" sz="2800" dirty="0" smtClean="0"/>
          </a:p>
          <a:p>
            <a:endParaRPr lang="en-US" sz="2400" dirty="0"/>
          </a:p>
          <a:p>
            <a:endParaRPr lang="en-US" sz="2400" dirty="0" smtClean="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9481" y="657308"/>
            <a:ext cx="2556199" cy="70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2870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panose="02040503050406030204" pitchFamily="18" charset="0"/>
                <a:ea typeface="Cambria" panose="02040503050406030204" pitchFamily="18" charset="0"/>
              </a:rPr>
              <a:t>Overview</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endParaRPr lang="en-US" sz="24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800" dirty="0" smtClean="0">
                <a:cs typeface="Times New Roman" panose="02020603050405020304" pitchFamily="18" charset="0"/>
              </a:rPr>
              <a:t>What has changed:  What is in the conversion package?</a:t>
            </a:r>
          </a:p>
          <a:p>
            <a:pPr>
              <a:buFont typeface="Wingdings" panose="05000000000000000000" pitchFamily="2" charset="2"/>
              <a:buChar char="Ø"/>
            </a:pPr>
            <a:r>
              <a:rPr lang="en-US" sz="2800" dirty="0">
                <a:cs typeface="Times New Roman" panose="02020603050405020304" pitchFamily="18" charset="0"/>
              </a:rPr>
              <a:t>Rationale for changes</a:t>
            </a:r>
          </a:p>
          <a:p>
            <a:pPr>
              <a:buFont typeface="Wingdings" panose="05000000000000000000" pitchFamily="2" charset="2"/>
              <a:buChar char="Ø"/>
            </a:pPr>
            <a:r>
              <a:rPr lang="en-US" sz="2800" dirty="0" smtClean="0">
                <a:cs typeface="Times New Roman" panose="02020603050405020304" pitchFamily="18" charset="0"/>
              </a:rPr>
              <a:t>Updating the kits </a:t>
            </a:r>
            <a:r>
              <a:rPr lang="en-US" sz="2800" dirty="0">
                <a:cs typeface="Times New Roman" panose="02020603050405020304" pitchFamily="18" charset="0"/>
              </a:rPr>
              <a:t>(assessment guide, books, recording forms)</a:t>
            </a:r>
            <a:endParaRPr lang="en-US" sz="2800" dirty="0" smtClean="0">
              <a:cs typeface="Times New Roman" panose="02020603050405020304" pitchFamily="18" charset="0"/>
            </a:endParaRPr>
          </a:p>
          <a:p>
            <a:pPr>
              <a:buFont typeface="Wingdings" panose="05000000000000000000" pitchFamily="2" charset="2"/>
              <a:buChar char="Ø"/>
            </a:pPr>
            <a:r>
              <a:rPr lang="en-US" sz="2800" dirty="0" smtClean="0">
                <a:cs typeface="Times New Roman" panose="02020603050405020304" pitchFamily="18" charset="0"/>
              </a:rPr>
              <a:t>Changes to Scoring</a:t>
            </a:r>
          </a:p>
          <a:p>
            <a:pPr>
              <a:buFont typeface="Wingdings" panose="05000000000000000000" pitchFamily="2" charset="2"/>
              <a:buChar char="Ø"/>
            </a:pPr>
            <a:r>
              <a:rPr lang="en-US" sz="2800" dirty="0" smtClean="0">
                <a:cs typeface="Times New Roman" panose="02020603050405020304" pitchFamily="18" charset="0"/>
              </a:rPr>
              <a:t>Changes to comprehension conversation protocols</a:t>
            </a:r>
          </a:p>
          <a:p>
            <a:pPr>
              <a:buFont typeface="Wingdings" panose="05000000000000000000" pitchFamily="2" charset="2"/>
              <a:buChar char="Ø"/>
            </a:pPr>
            <a:r>
              <a:rPr lang="en-US" sz="2800" dirty="0" smtClean="0">
                <a:cs typeface="Times New Roman" panose="02020603050405020304" pitchFamily="18" charset="0"/>
              </a:rPr>
              <a:t>On-line resources and tutorial videos</a:t>
            </a:r>
          </a:p>
          <a:p>
            <a:pPr>
              <a:buFont typeface="Wingdings" panose="05000000000000000000" pitchFamily="2" charset="2"/>
              <a:buChar char="Ø"/>
            </a:pP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216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 conversation </a:t>
            </a:r>
            <a:endParaRPr lang="en-US" sz="4400" dirty="0"/>
          </a:p>
        </p:txBody>
      </p:sp>
      <p:sp>
        <p:nvSpPr>
          <p:cNvPr id="6" name="Content Placeholder 5"/>
          <p:cNvSpPr>
            <a:spLocks noGrp="1"/>
          </p:cNvSpPr>
          <p:nvPr>
            <p:ph idx="1"/>
          </p:nvPr>
        </p:nvSpPr>
        <p:spPr/>
        <p:txBody>
          <a:bodyPr/>
          <a:lstStyle/>
          <a:p>
            <a:r>
              <a:rPr lang="en-US" dirty="0" smtClean="0"/>
              <a:t> </a:t>
            </a:r>
          </a:p>
          <a:p>
            <a:r>
              <a:rPr lang="en-US" sz="2400" b="1" dirty="0" smtClean="0">
                <a:solidFill>
                  <a:schemeClr val="accent2">
                    <a:lumMod val="50000"/>
                  </a:schemeClr>
                </a:solidFill>
                <a:latin typeface="Cambria" panose="02040503050406030204" pitchFamily="18" charset="0"/>
                <a:ea typeface="Cambria" panose="02040503050406030204" pitchFamily="18" charset="0"/>
              </a:rPr>
              <a:t>Within the text:  </a:t>
            </a:r>
          </a:p>
          <a:p>
            <a:r>
              <a:rPr lang="en-US" sz="2400" dirty="0" smtClean="0"/>
              <a:t>Children must be able to </a:t>
            </a:r>
            <a:r>
              <a:rPr lang="en-US" sz="2400" b="1" i="1" dirty="0" smtClean="0">
                <a:solidFill>
                  <a:schemeClr val="accent2">
                    <a:lumMod val="50000"/>
                  </a:schemeClr>
                </a:solidFill>
              </a:rPr>
              <a:t>identify all, or nearly all, of the most important events, ideas, and or information in a text </a:t>
            </a:r>
            <a:r>
              <a:rPr lang="en-US" sz="2400" dirty="0" smtClean="0"/>
              <a:t>as well as communicate them to you in an organized way. Use the rubric to assess their ability to do this. </a:t>
            </a:r>
          </a:p>
          <a:p>
            <a:r>
              <a:rPr lang="en-US" sz="2400" b="1" dirty="0" smtClean="0">
                <a:solidFill>
                  <a:schemeClr val="accent2">
                    <a:lumMod val="50000"/>
                  </a:schemeClr>
                </a:solidFill>
                <a:latin typeface="Cambria" panose="02040503050406030204" pitchFamily="18" charset="0"/>
                <a:ea typeface="Cambria" panose="02040503050406030204" pitchFamily="18" charset="0"/>
              </a:rPr>
              <a:t>Remember:  </a:t>
            </a:r>
          </a:p>
          <a:p>
            <a:r>
              <a:rPr lang="en-US" sz="2400" dirty="0" smtClean="0"/>
              <a:t>A good summary tells only the most important information, is organized to clearly convey the meaning, and in the student’s own words. </a:t>
            </a:r>
          </a:p>
          <a:p>
            <a:endParaRPr lang="en-US" dirty="0" smtClean="0"/>
          </a:p>
          <a:p>
            <a:endParaRPr lang="en-US" dirty="0"/>
          </a:p>
        </p:txBody>
      </p:sp>
    </p:spTree>
    <p:extLst>
      <p:ext uri="{BB962C8B-B14F-4D97-AF65-F5344CB8AC3E}">
        <p14:creationId xmlns:p14="http://schemas.microsoft.com/office/powerpoint/2010/main" val="2066209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endParaRPr lang="en-US" sz="2400" dirty="0" smtClean="0">
              <a:solidFill>
                <a:schemeClr val="accent2">
                  <a:lumMod val="50000"/>
                </a:schemeClr>
              </a:solidFill>
              <a:latin typeface="Cambria" panose="02040503050406030204" pitchFamily="18" charset="0"/>
              <a:ea typeface="Cambria" panose="02040503050406030204" pitchFamily="18" charset="0"/>
            </a:endParaRPr>
          </a:p>
          <a:p>
            <a:r>
              <a:rPr lang="en-US" sz="2800" dirty="0" smtClean="0">
                <a:solidFill>
                  <a:schemeClr val="tx1"/>
                </a:solidFill>
                <a:latin typeface="Cambria" panose="02040503050406030204" pitchFamily="18" charset="0"/>
                <a:ea typeface="Cambria" panose="02040503050406030204" pitchFamily="18" charset="0"/>
              </a:rPr>
              <a:t>Deeper meaning: </a:t>
            </a:r>
          </a:p>
          <a:p>
            <a:pPr lvl="1">
              <a:lnSpc>
                <a:spcPct val="150000"/>
              </a:lnSpc>
              <a:buFont typeface="Wingdings" panose="05000000000000000000" pitchFamily="2" charset="2"/>
              <a:buChar char="Ø"/>
            </a:pPr>
            <a:r>
              <a:rPr lang="en-US" sz="2400" dirty="0" smtClean="0"/>
              <a:t>In levels L-Z children are asked to communicate the deeper messages or big ideas of a book they just read. </a:t>
            </a:r>
          </a:p>
          <a:p>
            <a:pPr lvl="1">
              <a:lnSpc>
                <a:spcPct val="150000"/>
              </a:lnSpc>
              <a:buFont typeface="Wingdings" panose="05000000000000000000" pitchFamily="2" charset="2"/>
              <a:buChar char="Ø"/>
            </a:pPr>
            <a:r>
              <a:rPr lang="en-US" sz="2400" dirty="0" smtClean="0"/>
              <a:t>You are not looking for a text-specific idea, rather a greater global message outside the book. </a:t>
            </a:r>
          </a:p>
        </p:txBody>
      </p:sp>
    </p:spTree>
    <p:extLst>
      <p:ext uri="{BB962C8B-B14F-4D97-AF65-F5344CB8AC3E}">
        <p14:creationId xmlns:p14="http://schemas.microsoft.com/office/powerpoint/2010/main" val="1763018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r>
              <a:rPr lang="en-US" sz="2800" dirty="0">
                <a:solidFill>
                  <a:schemeClr val="accent2">
                    <a:lumMod val="50000"/>
                  </a:schemeClr>
                </a:solidFill>
                <a:latin typeface="Cambria" panose="02040503050406030204" pitchFamily="18" charset="0"/>
                <a:ea typeface="Cambria" panose="02040503050406030204" pitchFamily="18" charset="0"/>
              </a:rPr>
              <a:t>Academic Language</a:t>
            </a:r>
          </a:p>
          <a:p>
            <a:pPr>
              <a:lnSpc>
                <a:spcPct val="150000"/>
              </a:lnSpc>
              <a:buFont typeface="Wingdings" panose="05000000000000000000" pitchFamily="2" charset="2"/>
              <a:buChar char="Ø"/>
            </a:pPr>
            <a:r>
              <a:rPr lang="en-US" sz="2400" dirty="0"/>
              <a:t>Using terminology such as author, illustrator, front and back cover, chapter, topic, caption, heading, diagram and table of contents.  The demands for academic language gradually increase over time.  </a:t>
            </a:r>
          </a:p>
          <a:p>
            <a:pPr>
              <a:lnSpc>
                <a:spcPct val="150000"/>
              </a:lnSpc>
              <a:buFont typeface="Wingdings" panose="05000000000000000000" pitchFamily="2" charset="2"/>
              <a:buChar char="Ø"/>
            </a:pPr>
            <a:r>
              <a:rPr lang="en-US" sz="2400" dirty="0"/>
              <a:t>Remember to include these terms in your instruction and use the skills continuum to identify expectations by level. </a:t>
            </a:r>
          </a:p>
        </p:txBody>
      </p:sp>
    </p:spTree>
    <p:extLst>
      <p:ext uri="{BB962C8B-B14F-4D97-AF65-F5344CB8AC3E}">
        <p14:creationId xmlns:p14="http://schemas.microsoft.com/office/powerpoint/2010/main" val="28040166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mbria" panose="02040503050406030204" pitchFamily="18" charset="0"/>
                <a:ea typeface="Cambria" panose="02040503050406030204" pitchFamily="18" charset="0"/>
              </a:rPr>
              <a:t>Comprehension Conversation</a:t>
            </a:r>
            <a:r>
              <a:rPr lang="en-US" dirty="0" smtClean="0"/>
              <a:t> </a:t>
            </a:r>
            <a:endParaRPr lang="en-US" dirty="0"/>
          </a:p>
        </p:txBody>
      </p:sp>
      <p:sp>
        <p:nvSpPr>
          <p:cNvPr id="3" name="Content Placeholder 2"/>
          <p:cNvSpPr>
            <a:spLocks noGrp="1"/>
          </p:cNvSpPr>
          <p:nvPr>
            <p:ph idx="1"/>
          </p:nvPr>
        </p:nvSpPr>
        <p:spPr/>
        <p:txBody>
          <a:bodyPr>
            <a:normAutofit/>
          </a:bodyPr>
          <a:lstStyle/>
          <a:p>
            <a:endParaRPr lang="en-US" dirty="0" smtClean="0"/>
          </a:p>
          <a:p>
            <a:pPr algn="ctr">
              <a:lnSpc>
                <a:spcPct val="150000"/>
              </a:lnSpc>
            </a:pPr>
            <a:r>
              <a:rPr lang="en-US" sz="2800" dirty="0">
                <a:solidFill>
                  <a:schemeClr val="accent3">
                    <a:lumMod val="50000"/>
                  </a:schemeClr>
                </a:solidFill>
                <a:latin typeface="Cambria" panose="02040503050406030204" pitchFamily="18" charset="0"/>
                <a:ea typeface="Cambria" panose="02040503050406030204" pitchFamily="18" charset="0"/>
              </a:rPr>
              <a:t>Goal is to take the stance of a listener who draws out the child’s articulation of thinking about the book. </a:t>
            </a:r>
          </a:p>
          <a:p>
            <a:pPr algn="ctr">
              <a:lnSpc>
                <a:spcPct val="150000"/>
              </a:lnSpc>
            </a:pPr>
            <a:r>
              <a:rPr lang="en-US" sz="2800" dirty="0" smtClean="0"/>
              <a:t>“</a:t>
            </a:r>
            <a:r>
              <a:rPr lang="en-US" sz="2800" i="1" dirty="0" smtClean="0">
                <a:solidFill>
                  <a:schemeClr val="accent2">
                    <a:lumMod val="50000"/>
                  </a:schemeClr>
                </a:solidFill>
                <a:latin typeface="Cambria" panose="02040503050406030204" pitchFamily="18" charset="0"/>
                <a:ea typeface="Cambria" panose="02040503050406030204" pitchFamily="18" charset="0"/>
              </a:rPr>
              <a:t>We want comprehension assessment to sound like meaningful conversation…rather than an interrogation”</a:t>
            </a:r>
          </a:p>
          <a:p>
            <a:pPr algn="ctr">
              <a:lnSpc>
                <a:spcPct val="150000"/>
              </a:lnSpc>
            </a:pPr>
            <a:endParaRPr lang="en-US" sz="2800" dirty="0" smtClean="0">
              <a:solidFill>
                <a:schemeClr val="accent2">
                  <a:lumMod val="50000"/>
                </a:schemeClr>
              </a:solidFill>
              <a:latin typeface="Cambria" panose="02040503050406030204" pitchFamily="18" charset="0"/>
              <a:ea typeface="Cambria" panose="02040503050406030204" pitchFamily="18" charset="0"/>
            </a:endParaRPr>
          </a:p>
          <a:p>
            <a:endParaRPr lang="en-US" dirty="0" smtClean="0"/>
          </a:p>
        </p:txBody>
      </p:sp>
    </p:spTree>
    <p:extLst>
      <p:ext uri="{BB962C8B-B14F-4D97-AF65-F5344CB8AC3E}">
        <p14:creationId xmlns:p14="http://schemas.microsoft.com/office/powerpoint/2010/main" val="20016619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ambria" panose="02040503050406030204" pitchFamily="18" charset="0"/>
                <a:ea typeface="Cambria" panose="02040503050406030204" pitchFamily="18" charset="0"/>
              </a:rPr>
              <a:t>Comprehension Conversation</a:t>
            </a:r>
            <a:r>
              <a:rPr lang="en-US" dirty="0" smtClean="0"/>
              <a:t> </a:t>
            </a:r>
            <a:endParaRPr lang="en-US"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Ø"/>
            </a:pPr>
            <a:r>
              <a:rPr lang="en-US" sz="2800" dirty="0" smtClean="0"/>
              <a:t>Prompts are open ended: “</a:t>
            </a:r>
            <a:r>
              <a:rPr lang="en-US" sz="2800" dirty="0" smtClean="0">
                <a:solidFill>
                  <a:schemeClr val="tx1"/>
                </a:solidFill>
              </a:rPr>
              <a:t>Talk </a:t>
            </a:r>
            <a:r>
              <a:rPr lang="en-US" sz="2800" dirty="0">
                <a:solidFill>
                  <a:schemeClr val="tx1"/>
                </a:solidFill>
              </a:rPr>
              <a:t>about</a:t>
            </a:r>
            <a:r>
              <a:rPr lang="en-US" sz="2800" dirty="0" smtClean="0">
                <a:solidFill>
                  <a:schemeClr val="tx1"/>
                </a:solidFill>
              </a:rPr>
              <a:t>”, </a:t>
            </a:r>
            <a:r>
              <a:rPr lang="en-US" sz="2800" dirty="0">
                <a:solidFill>
                  <a:schemeClr val="tx1"/>
                </a:solidFill>
              </a:rPr>
              <a:t>“Talk more about” </a:t>
            </a:r>
          </a:p>
          <a:p>
            <a:pPr>
              <a:lnSpc>
                <a:spcPct val="150000"/>
              </a:lnSpc>
              <a:buFont typeface="Wingdings" panose="05000000000000000000" pitchFamily="2" charset="2"/>
              <a:buChar char="Ø"/>
            </a:pPr>
            <a:r>
              <a:rPr lang="en-US" sz="2800" dirty="0" smtClean="0">
                <a:solidFill>
                  <a:schemeClr val="tx1"/>
                </a:solidFill>
              </a:rPr>
              <a:t>Do not use leading </a:t>
            </a:r>
            <a:r>
              <a:rPr lang="en-US" sz="2800" dirty="0">
                <a:solidFill>
                  <a:schemeClr val="tx1"/>
                </a:solidFill>
              </a:rPr>
              <a:t>questions</a:t>
            </a:r>
          </a:p>
          <a:p>
            <a:pPr>
              <a:lnSpc>
                <a:spcPct val="150000"/>
              </a:lnSpc>
              <a:buFont typeface="Wingdings" panose="05000000000000000000" pitchFamily="2" charset="2"/>
              <a:buChar char="Ø"/>
            </a:pPr>
            <a:r>
              <a:rPr lang="en-US" sz="2800" dirty="0">
                <a:solidFill>
                  <a:schemeClr val="tx1"/>
                </a:solidFill>
              </a:rPr>
              <a:t>Use the </a:t>
            </a:r>
            <a:r>
              <a:rPr lang="en-US" sz="2800" i="1" dirty="0">
                <a:solidFill>
                  <a:schemeClr val="tx1"/>
                </a:solidFill>
              </a:rPr>
              <a:t>Guidelines for Standardizing the Administration of the Comprehension </a:t>
            </a:r>
            <a:r>
              <a:rPr lang="en-US" sz="2800" i="1" dirty="0" smtClean="0">
                <a:solidFill>
                  <a:schemeClr val="tx1"/>
                </a:solidFill>
              </a:rPr>
              <a:t>Conversation Handout</a:t>
            </a:r>
            <a:endParaRPr lang="en-US" sz="2800" i="1" dirty="0">
              <a:solidFill>
                <a:schemeClr val="tx1"/>
              </a:solidFill>
            </a:endParaRPr>
          </a:p>
          <a:p>
            <a:pPr>
              <a:lnSpc>
                <a:spcPct val="150000"/>
              </a:lnSpc>
              <a:buFont typeface="Wingdings" panose="05000000000000000000" pitchFamily="2" charset="2"/>
              <a:buChar char="Ø"/>
            </a:pPr>
            <a:r>
              <a:rPr lang="en-US" sz="2800" dirty="0" smtClean="0">
                <a:solidFill>
                  <a:schemeClr val="tx1"/>
                </a:solidFill>
              </a:rPr>
              <a:t>Rubrics and handouts are located on-line</a:t>
            </a:r>
            <a:endParaRPr lang="en-US" sz="2800" dirty="0">
              <a:solidFill>
                <a:schemeClr val="tx1"/>
              </a:solidFill>
            </a:endParaRPr>
          </a:p>
          <a:p>
            <a:endParaRPr lang="en-US" sz="2800" dirty="0"/>
          </a:p>
          <a:p>
            <a:endParaRPr lang="en-US" dirty="0" smtClean="0"/>
          </a:p>
        </p:txBody>
      </p:sp>
    </p:spTree>
    <p:extLst>
      <p:ext uri="{BB962C8B-B14F-4D97-AF65-F5344CB8AC3E}">
        <p14:creationId xmlns:p14="http://schemas.microsoft.com/office/powerpoint/2010/main" val="31516982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2835" y="394978"/>
            <a:ext cx="10058400" cy="1167816"/>
          </a:xfrm>
        </p:spPr>
        <p:txBody>
          <a:bodyPr>
            <a:normAutofit/>
          </a:bodyPr>
          <a:lstStyle/>
          <a:p>
            <a:r>
              <a:rPr lang="en-US" sz="3200" dirty="0" smtClean="0">
                <a:latin typeface="Cambria" panose="02040503050406030204" pitchFamily="18" charset="0"/>
                <a:ea typeface="Cambria" panose="02040503050406030204" pitchFamily="18" charset="0"/>
              </a:rPr>
              <a:t>Handout:  </a:t>
            </a:r>
            <a:r>
              <a:rPr lang="en-US" sz="3200" i="1" dirty="0" smtClean="0">
                <a:latin typeface="Cambria" panose="02040503050406030204" pitchFamily="18" charset="0"/>
                <a:ea typeface="Cambria" panose="02040503050406030204" pitchFamily="18" charset="0"/>
              </a:rPr>
              <a:t>Guidelines for Standardizing the Administration of the Comprehension </a:t>
            </a:r>
            <a:r>
              <a:rPr lang="en-US" sz="3200" i="1" dirty="0">
                <a:latin typeface="Cambria" panose="02040503050406030204" pitchFamily="18" charset="0"/>
                <a:ea typeface="Cambria" panose="02040503050406030204" pitchFamily="18" charset="0"/>
              </a:rPr>
              <a:t>C</a:t>
            </a:r>
            <a:r>
              <a:rPr lang="en-US" sz="3200" i="1" dirty="0" smtClean="0">
                <a:latin typeface="Cambria" panose="02040503050406030204" pitchFamily="18" charset="0"/>
                <a:ea typeface="Cambria" panose="02040503050406030204" pitchFamily="18" charset="0"/>
              </a:rPr>
              <a:t>onversation </a:t>
            </a:r>
            <a:endParaRPr lang="en-US" sz="3200" i="1"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normAutofit fontScale="92500" lnSpcReduction="10000"/>
          </a:bodyPr>
          <a:lstStyle/>
          <a:p>
            <a:r>
              <a:rPr lang="en-US" sz="2400" b="1" dirty="0" smtClean="0">
                <a:solidFill>
                  <a:schemeClr val="accent2">
                    <a:lumMod val="50000"/>
                  </a:schemeClr>
                </a:solidFill>
                <a:latin typeface="Cambria" panose="02040503050406030204" pitchFamily="18" charset="0"/>
                <a:ea typeface="Cambria" panose="02040503050406030204" pitchFamily="18" charset="0"/>
              </a:rPr>
              <a:t>BEFORE: </a:t>
            </a:r>
          </a:p>
          <a:p>
            <a:pPr>
              <a:lnSpc>
                <a:spcPct val="150000"/>
              </a:lnSpc>
              <a:buFont typeface="Wingdings" panose="05000000000000000000" pitchFamily="2" charset="2"/>
              <a:buChar char="Ø"/>
            </a:pPr>
            <a:r>
              <a:rPr lang="en-US" sz="2600" dirty="0"/>
              <a:t>Preparation:  </a:t>
            </a:r>
            <a:endParaRPr lang="en-US" sz="2600" dirty="0" smtClean="0"/>
          </a:p>
          <a:p>
            <a:pPr>
              <a:lnSpc>
                <a:spcPct val="150000"/>
              </a:lnSpc>
              <a:buFont typeface="Wingdings" panose="05000000000000000000" pitchFamily="2" charset="2"/>
              <a:buChar char="Ø"/>
            </a:pPr>
            <a:r>
              <a:rPr lang="en-US" sz="2600" dirty="0" smtClean="0"/>
              <a:t>Know </a:t>
            </a:r>
            <a:r>
              <a:rPr lang="en-US" sz="2600" dirty="0"/>
              <a:t>the books </a:t>
            </a:r>
            <a:r>
              <a:rPr lang="en-US" sz="2600" dirty="0" smtClean="0"/>
              <a:t>well</a:t>
            </a:r>
          </a:p>
          <a:p>
            <a:pPr>
              <a:lnSpc>
                <a:spcPct val="150000"/>
              </a:lnSpc>
              <a:buFont typeface="Wingdings" panose="05000000000000000000" pitchFamily="2" charset="2"/>
              <a:buChar char="Ø"/>
            </a:pPr>
            <a:r>
              <a:rPr lang="en-US" sz="2600" dirty="0" smtClean="0"/>
              <a:t>Read the key understandings and prompts so you are familiar with them. It is not essential to use all prompts with every student.</a:t>
            </a:r>
          </a:p>
          <a:p>
            <a:pPr>
              <a:buFont typeface="Wingdings" panose="05000000000000000000" pitchFamily="2" charset="2"/>
              <a:buChar char="Ø"/>
            </a:pPr>
            <a:endParaRPr lang="en-US" dirty="0"/>
          </a:p>
          <a:p>
            <a:endParaRPr lang="en-US" dirty="0"/>
          </a:p>
        </p:txBody>
      </p:sp>
      <p:sp>
        <p:nvSpPr>
          <p:cNvPr id="5" name="Content Placeholder 4"/>
          <p:cNvSpPr>
            <a:spLocks noGrp="1"/>
          </p:cNvSpPr>
          <p:nvPr>
            <p:ph sz="half" idx="2"/>
          </p:nvPr>
        </p:nvSpPr>
        <p:spPr/>
        <p:txBody>
          <a:bodyPr>
            <a:normAutofit fontScale="92500" lnSpcReduction="10000"/>
          </a:bodyPr>
          <a:lstStyle/>
          <a:p>
            <a:endParaRPr lang="en-US" dirty="0" smtClean="0"/>
          </a:p>
          <a:p>
            <a:pPr>
              <a:lnSpc>
                <a:spcPct val="170000"/>
              </a:lnSpc>
              <a:buFont typeface="Wingdings" panose="05000000000000000000" pitchFamily="2" charset="2"/>
              <a:buChar char="Ø"/>
            </a:pPr>
            <a:r>
              <a:rPr lang="en-US" sz="2800" dirty="0" smtClean="0"/>
              <a:t>Familiarize </a:t>
            </a:r>
            <a:r>
              <a:rPr lang="en-US" sz="2800" dirty="0"/>
              <a:t>yourself with the rubrics for scoring</a:t>
            </a:r>
          </a:p>
          <a:p>
            <a:pPr>
              <a:lnSpc>
                <a:spcPct val="170000"/>
              </a:lnSpc>
              <a:buFont typeface="Wingdings" panose="05000000000000000000" pitchFamily="2" charset="2"/>
              <a:buChar char="Ø"/>
            </a:pPr>
            <a:r>
              <a:rPr lang="en-US" sz="2800" dirty="0"/>
              <a:t>Explain to students that you will be asking them to share their thinking about what they read </a:t>
            </a:r>
          </a:p>
          <a:p>
            <a:endParaRPr lang="en-US" dirty="0"/>
          </a:p>
        </p:txBody>
      </p:sp>
    </p:spTree>
    <p:extLst>
      <p:ext uri="{BB962C8B-B14F-4D97-AF65-F5344CB8AC3E}">
        <p14:creationId xmlns:p14="http://schemas.microsoft.com/office/powerpoint/2010/main" val="11863648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latin typeface="Cambria" panose="02040503050406030204" pitchFamily="18" charset="0"/>
                <a:ea typeface="Cambria" panose="02040503050406030204" pitchFamily="18" charset="0"/>
              </a:rPr>
              <a:t>Handout:  </a:t>
            </a:r>
            <a:r>
              <a:rPr lang="en-US" sz="3200" i="1" dirty="0">
                <a:latin typeface="Cambria" panose="02040503050406030204" pitchFamily="18" charset="0"/>
                <a:ea typeface="Cambria" panose="02040503050406030204" pitchFamily="18" charset="0"/>
              </a:rPr>
              <a:t>Guidelines for Standardizing the Administration of the Comprehension Conversation </a:t>
            </a:r>
            <a:endParaRPr lang="en-US" sz="3200"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400" b="1" dirty="0" smtClean="0">
                <a:solidFill>
                  <a:schemeClr val="accent2">
                    <a:lumMod val="50000"/>
                  </a:schemeClr>
                </a:solidFill>
                <a:latin typeface="Cambria" panose="02040503050406030204" pitchFamily="18" charset="0"/>
                <a:ea typeface="Cambria" panose="02040503050406030204" pitchFamily="18" charset="0"/>
              </a:rPr>
              <a:t>During: </a:t>
            </a:r>
            <a:endParaRPr lang="en-US" sz="2400" b="1" dirty="0">
              <a:solidFill>
                <a:schemeClr val="accent2">
                  <a:lumMod val="50000"/>
                </a:schemeClr>
              </a:solidFill>
              <a:latin typeface="Cambria" panose="02040503050406030204" pitchFamily="18" charset="0"/>
              <a:ea typeface="Cambria" panose="02040503050406030204" pitchFamily="18" charset="0"/>
            </a:endParaRPr>
          </a:p>
          <a:p>
            <a:pPr>
              <a:buFont typeface="Wingdings" panose="05000000000000000000" pitchFamily="2" charset="2"/>
              <a:buChar char="Ø"/>
            </a:pPr>
            <a:r>
              <a:rPr lang="en-US" sz="2400" dirty="0" smtClean="0"/>
              <a:t>Encouraging </a:t>
            </a:r>
            <a:r>
              <a:rPr lang="en-US" sz="2400" dirty="0"/>
              <a:t>tone</a:t>
            </a:r>
          </a:p>
          <a:p>
            <a:pPr>
              <a:buFont typeface="Wingdings" panose="05000000000000000000" pitchFamily="2" charset="2"/>
              <a:buChar char="Ø"/>
            </a:pPr>
            <a:r>
              <a:rPr lang="en-US" sz="2400" dirty="0" smtClean="0"/>
              <a:t>Wait time</a:t>
            </a:r>
          </a:p>
          <a:p>
            <a:pPr>
              <a:buFont typeface="Wingdings" panose="05000000000000000000" pitchFamily="2" charset="2"/>
              <a:buChar char="Ø"/>
            </a:pPr>
            <a:r>
              <a:rPr lang="en-US" sz="2400" dirty="0" smtClean="0"/>
              <a:t>Be concise and avoid leading questions</a:t>
            </a:r>
          </a:p>
          <a:p>
            <a:pPr>
              <a:buFont typeface="Wingdings" panose="05000000000000000000" pitchFamily="2" charset="2"/>
              <a:buChar char="Ø"/>
            </a:pPr>
            <a:r>
              <a:rPr lang="en-US" sz="2400" dirty="0" smtClean="0"/>
              <a:t>Use “Say more about that” prompt (once) when student gives very short answer</a:t>
            </a:r>
          </a:p>
          <a:p>
            <a:pPr>
              <a:buFont typeface="Wingdings" panose="05000000000000000000" pitchFamily="2" charset="2"/>
              <a:buChar char="Ø"/>
            </a:pPr>
            <a:r>
              <a:rPr lang="en-US" sz="2400" dirty="0" smtClean="0"/>
              <a:t>Avoid repeating what the child says</a:t>
            </a:r>
          </a:p>
          <a:p>
            <a:pPr>
              <a:buFont typeface="Wingdings" panose="05000000000000000000" pitchFamily="2" charset="2"/>
              <a:buChar char="Ø"/>
            </a:pPr>
            <a:r>
              <a:rPr lang="en-US" sz="2400" dirty="0" smtClean="0"/>
              <a:t>Only paraphrase a prompt once</a:t>
            </a:r>
          </a:p>
          <a:p>
            <a:endParaRPr lang="en-US" dirty="0"/>
          </a:p>
        </p:txBody>
      </p:sp>
    </p:spTree>
    <p:extLst>
      <p:ext uri="{BB962C8B-B14F-4D97-AF65-F5344CB8AC3E}">
        <p14:creationId xmlns:p14="http://schemas.microsoft.com/office/powerpoint/2010/main" val="3989871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latin typeface="Cambria" panose="02040503050406030204" pitchFamily="18" charset="0"/>
                <a:ea typeface="Cambria" panose="02040503050406030204" pitchFamily="18" charset="0"/>
              </a:rPr>
              <a:t>Handout:  </a:t>
            </a:r>
            <a:r>
              <a:rPr lang="en-US" sz="3200" i="1" dirty="0">
                <a:latin typeface="Cambria" panose="02040503050406030204" pitchFamily="18" charset="0"/>
                <a:ea typeface="Cambria" panose="02040503050406030204" pitchFamily="18" charset="0"/>
              </a:rPr>
              <a:t>Guidelines for Standardizing the Administration of the Comprehension Conversation </a:t>
            </a:r>
            <a:endParaRPr lang="en-US" sz="3200" dirty="0"/>
          </a:p>
        </p:txBody>
      </p:sp>
      <p:sp>
        <p:nvSpPr>
          <p:cNvPr id="2" name="Content Placeholder 1"/>
          <p:cNvSpPr>
            <a:spLocks noGrp="1"/>
          </p:cNvSpPr>
          <p:nvPr>
            <p:ph idx="1"/>
          </p:nvPr>
        </p:nvSpPr>
        <p:spPr/>
        <p:txBody>
          <a:bodyPr>
            <a:normAutofit/>
          </a:bodyPr>
          <a:lstStyle/>
          <a:p>
            <a:pPr>
              <a:lnSpc>
                <a:spcPct val="150000"/>
              </a:lnSpc>
              <a:buFont typeface="Wingdings" panose="05000000000000000000" pitchFamily="2" charset="2"/>
              <a:buChar char="Ø"/>
            </a:pPr>
            <a:r>
              <a:rPr lang="en-US" sz="2400" dirty="0"/>
              <a:t>Avoid paraphrasing in a way that gives the answer</a:t>
            </a:r>
          </a:p>
          <a:p>
            <a:pPr>
              <a:lnSpc>
                <a:spcPct val="150000"/>
              </a:lnSpc>
              <a:buFont typeface="Wingdings" panose="05000000000000000000" pitchFamily="2" charset="2"/>
              <a:buChar char="Ø"/>
            </a:pPr>
            <a:r>
              <a:rPr lang="en-US" sz="2400" dirty="0"/>
              <a:t>Try not alter the intention of the prompt when paraphrasing</a:t>
            </a:r>
          </a:p>
          <a:p>
            <a:pPr>
              <a:lnSpc>
                <a:spcPct val="150000"/>
              </a:lnSpc>
              <a:buFont typeface="Wingdings" panose="05000000000000000000" pitchFamily="2" charset="2"/>
              <a:buChar char="Ø"/>
            </a:pPr>
            <a:r>
              <a:rPr lang="en-US" sz="2400" dirty="0"/>
              <a:t>Avoid directing the child to a particular part in the book to answer a question unless prompted to examine an illustration or graphic</a:t>
            </a:r>
          </a:p>
          <a:p>
            <a:pPr>
              <a:lnSpc>
                <a:spcPct val="150000"/>
              </a:lnSpc>
              <a:buFont typeface="Wingdings" panose="05000000000000000000" pitchFamily="2" charset="2"/>
              <a:buChar char="Ø"/>
            </a:pPr>
            <a:r>
              <a:rPr lang="en-US" sz="2400" dirty="0"/>
              <a:t>Allow the student to look back but if the student begins to read the book again, stop her by saying “can you talk about that in your own words”</a:t>
            </a:r>
          </a:p>
          <a:p>
            <a:endParaRPr lang="en-US" dirty="0" smtClean="0"/>
          </a:p>
          <a:p>
            <a:pPr>
              <a:buFont typeface="Wingdings" panose="05000000000000000000" pitchFamily="2" charset="2"/>
              <a:buChar char="Ø"/>
            </a:pPr>
            <a:endParaRPr lang="en-US" sz="2400" dirty="0"/>
          </a:p>
        </p:txBody>
      </p:sp>
    </p:spTree>
    <p:extLst>
      <p:ext uri="{BB962C8B-B14F-4D97-AF65-F5344CB8AC3E}">
        <p14:creationId xmlns:p14="http://schemas.microsoft.com/office/powerpoint/2010/main" val="34205656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On-line forms</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9243754" cy="4023360"/>
          </a:xfrm>
        </p:spPr>
        <p:txBody>
          <a:bodyPr>
            <a:normAutofit/>
          </a:bodyPr>
          <a:lstStyle/>
          <a:p>
            <a:endParaRPr lang="en-US" sz="2400" dirty="0" smtClean="0"/>
          </a:p>
          <a:p>
            <a:r>
              <a:rPr lang="en-US" sz="2800" dirty="0" smtClean="0"/>
              <a:t>The on-line resources are user friendly and easy to access</a:t>
            </a:r>
            <a:r>
              <a:rPr lang="en-US" sz="2400" dirty="0"/>
              <a:t>:</a:t>
            </a:r>
            <a:r>
              <a:rPr lang="en-US" sz="2400" dirty="0" smtClean="0"/>
              <a:t> </a:t>
            </a:r>
          </a:p>
          <a:p>
            <a:endParaRPr lang="en-US" sz="2400" dirty="0"/>
          </a:p>
          <a:p>
            <a:r>
              <a:rPr lang="en-US" sz="2400" dirty="0">
                <a:hlinkClick r:id="rId3"/>
              </a:rPr>
              <a:t>https://</a:t>
            </a:r>
            <a:r>
              <a:rPr lang="en-US" sz="2400" dirty="0" smtClean="0">
                <a:hlinkClick r:id="rId3"/>
              </a:rPr>
              <a:t>resources.fountasandpinnell.com</a:t>
            </a:r>
            <a:r>
              <a:rPr lang="en-US" sz="2400" dirty="0" smtClean="0"/>
              <a:t>  </a:t>
            </a:r>
          </a:p>
          <a:p>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3283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Write about Reading Assessment</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lstStyle/>
          <a:p>
            <a:pPr>
              <a:lnSpc>
                <a:spcPct val="150000"/>
              </a:lnSpc>
              <a:buFont typeface="Wingdings" panose="05000000000000000000" pitchFamily="2" charset="2"/>
              <a:buChar char="Ø"/>
            </a:pPr>
            <a:r>
              <a:rPr lang="en-US" sz="2400" dirty="0" smtClean="0"/>
              <a:t>This would be a great way to begin a guided writing program to enhance guided reading.</a:t>
            </a:r>
          </a:p>
          <a:p>
            <a:pPr>
              <a:lnSpc>
                <a:spcPct val="150000"/>
              </a:lnSpc>
              <a:buFont typeface="Wingdings" panose="05000000000000000000" pitchFamily="2" charset="2"/>
              <a:buChar char="Ø"/>
            </a:pPr>
            <a:r>
              <a:rPr lang="en-US" sz="2400" dirty="0" smtClean="0"/>
              <a:t>Students can write in response to the prompt independently, preferably in a quiet location near you. </a:t>
            </a:r>
          </a:p>
        </p:txBody>
      </p:sp>
      <p:sp>
        <p:nvSpPr>
          <p:cNvPr id="4" name="Content Placeholder 3"/>
          <p:cNvSpPr>
            <a:spLocks noGrp="1"/>
          </p:cNvSpPr>
          <p:nvPr>
            <p:ph sz="half" idx="2"/>
          </p:nvPr>
        </p:nvSpPr>
        <p:spPr/>
        <p:txBody>
          <a:bodyPr/>
          <a:lstStyle/>
          <a:p>
            <a:endParaRPr lang="en-US" dirty="0" smtClean="0"/>
          </a:p>
          <a:p>
            <a:r>
              <a:rPr lang="en-US" sz="2400" dirty="0" smtClean="0"/>
              <a:t>Time guidelines (p 36 in Assessment guide)</a:t>
            </a:r>
          </a:p>
          <a:p>
            <a:r>
              <a:rPr lang="en-US" sz="2400" dirty="0" smtClean="0"/>
              <a:t>A-D	10 minutes</a:t>
            </a:r>
          </a:p>
          <a:p>
            <a:r>
              <a:rPr lang="en-US" sz="2400" dirty="0" smtClean="0"/>
              <a:t>E-1	15 minutes</a:t>
            </a:r>
          </a:p>
          <a:p>
            <a:r>
              <a:rPr lang="en-US" sz="2400" dirty="0" smtClean="0"/>
              <a:t>J-N	20 minutes</a:t>
            </a:r>
            <a:endParaRPr lang="en-US" sz="2400" dirty="0"/>
          </a:p>
        </p:txBody>
      </p:sp>
    </p:spTree>
    <p:extLst>
      <p:ext uri="{BB962C8B-B14F-4D97-AF65-F5344CB8AC3E}">
        <p14:creationId xmlns:p14="http://schemas.microsoft.com/office/powerpoint/2010/main" val="1496021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chemeClr val="accent2">
                    <a:lumMod val="50000"/>
                  </a:schemeClr>
                </a:solidFill>
                <a:latin typeface="Cambria" panose="02040503050406030204" pitchFamily="18" charset="0"/>
                <a:ea typeface="Cambria" panose="02040503050406030204" pitchFamily="18" charset="0"/>
              </a:rPr>
              <a:t>What has changed?</a:t>
            </a:r>
            <a:endParaRPr lang="en-US" sz="4400" dirty="0">
              <a:solidFill>
                <a:schemeClr val="accent2">
                  <a:lumMod val="50000"/>
                </a:schemeClr>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lstStyle/>
          <a:p>
            <a:r>
              <a:rPr lang="en-US" dirty="0" smtClean="0"/>
              <a:t> </a:t>
            </a:r>
          </a:p>
          <a:p>
            <a:r>
              <a:rPr lang="en-US" sz="2800" dirty="0" smtClean="0"/>
              <a:t>1.  Comprehension conversation protocols</a:t>
            </a:r>
          </a:p>
          <a:p>
            <a:r>
              <a:rPr lang="en-US" sz="2800" dirty="0" smtClean="0"/>
              <a:t>2.  Updated </a:t>
            </a:r>
            <a:r>
              <a:rPr lang="en-US" sz="2800" i="1" dirty="0" smtClean="0"/>
              <a:t>Assessment Guide </a:t>
            </a:r>
            <a:r>
              <a:rPr lang="en-US" sz="2800" dirty="0" smtClean="0"/>
              <a:t>and recording </a:t>
            </a:r>
            <a:r>
              <a:rPr lang="en-US" sz="2800" dirty="0"/>
              <a:t>f</a:t>
            </a:r>
            <a:r>
              <a:rPr lang="en-US" sz="2800" dirty="0" smtClean="0"/>
              <a:t>orms </a:t>
            </a:r>
          </a:p>
          <a:p>
            <a:r>
              <a:rPr lang="en-US" sz="2800" dirty="0" smtClean="0"/>
              <a:t>3.  Updated </a:t>
            </a:r>
            <a:r>
              <a:rPr lang="en-US" sz="2800" dirty="0"/>
              <a:t>b</a:t>
            </a:r>
            <a:r>
              <a:rPr lang="en-US" sz="2800" dirty="0" smtClean="0"/>
              <a:t>enchmark assessment books with revisions to RW    	(Running words) and E (Errors) numbers on the bottom left 	hand corner of the books</a:t>
            </a:r>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6513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47750"/>
          </a:xfrm>
        </p:spPr>
        <p:txBody>
          <a:bodyPr>
            <a:normAutofit/>
          </a:bodyPr>
          <a:lstStyle/>
          <a:p>
            <a:pPr algn="ctr"/>
            <a:r>
              <a:rPr lang="en-US" sz="4400" dirty="0" smtClean="0">
                <a:latin typeface="Cambria" panose="02040503050406030204" pitchFamily="18" charset="0"/>
                <a:ea typeface="Cambria" panose="02040503050406030204" pitchFamily="18" charset="0"/>
              </a:rPr>
              <a:t>Write about Reading Assessment</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8" y="1845734"/>
            <a:ext cx="10413403" cy="4023360"/>
          </a:xfrm>
        </p:spPr>
        <p:txBody>
          <a:bodyPr/>
          <a:lstStyle/>
          <a:p>
            <a:endParaRPr lang="en-US" dirty="0" smtClean="0"/>
          </a:p>
          <a:p>
            <a:pPr algn="ctr">
              <a:lnSpc>
                <a:spcPct val="150000"/>
              </a:lnSpc>
            </a:pPr>
            <a:r>
              <a:rPr lang="en-US" sz="2400" dirty="0"/>
              <a:t>Writing every day that is based on reading an enjoyable book provides a strong language base and good models for student writers. Writing is especially helpful for learners who are finding reading difficult.</a:t>
            </a:r>
          </a:p>
          <a:p>
            <a:pPr algn="ctr">
              <a:lnSpc>
                <a:spcPct val="150000"/>
              </a:lnSpc>
            </a:pPr>
            <a:r>
              <a:rPr lang="en-US" sz="2400" dirty="0" smtClean="0"/>
              <a:t>“Everything you do to help them develop writing strategies will also contribute to reading proficiency.”</a:t>
            </a:r>
          </a:p>
        </p:txBody>
      </p:sp>
    </p:spTree>
    <p:extLst>
      <p:ext uri="{BB962C8B-B14F-4D97-AF65-F5344CB8AC3E}">
        <p14:creationId xmlns:p14="http://schemas.microsoft.com/office/powerpoint/2010/main" val="36119377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26312"/>
          </a:xfrm>
        </p:spPr>
        <p:txBody>
          <a:bodyPr>
            <a:normAutofit fontScale="90000"/>
          </a:bodyPr>
          <a:lstStyle/>
          <a:p>
            <a:r>
              <a:rPr lang="en-US" sz="3600" dirty="0" smtClean="0">
                <a:latin typeface="Cambria" panose="02040503050406030204" pitchFamily="18" charset="0"/>
                <a:ea typeface="Cambria" panose="02040503050406030204" pitchFamily="18" charset="0"/>
              </a:rPr>
              <a:t>Scoring writing about reading</a:t>
            </a:r>
            <a:r>
              <a:rPr lang="en-US" sz="2800" dirty="0" smtClean="0">
                <a:latin typeface="Cambria" panose="02040503050406030204" pitchFamily="18" charset="0"/>
                <a:ea typeface="Cambria" panose="02040503050406030204" pitchFamily="18" charset="0"/>
              </a:rPr>
              <a:t/>
            </a:r>
            <a:br>
              <a:rPr lang="en-US" sz="2800" dirty="0" smtClean="0">
                <a:latin typeface="Cambria" panose="02040503050406030204" pitchFamily="18" charset="0"/>
                <a:ea typeface="Cambria" panose="02040503050406030204" pitchFamily="18" charset="0"/>
              </a:rPr>
            </a:br>
            <a:r>
              <a:rPr lang="en-US" sz="2800" dirty="0"/>
              <a:t>Rubric and explanation on page 39 in the new assessment guide</a:t>
            </a:r>
            <a:br>
              <a:rPr lang="en-US" sz="2800" dirty="0"/>
            </a:br>
            <a:endParaRPr lang="en-US" sz="2800" dirty="0">
              <a:latin typeface="Cambria" panose="02040503050406030204" pitchFamily="18" charset="0"/>
              <a:ea typeface="Cambria" panose="020405030504060302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824626226"/>
              </p:ext>
            </p:extLst>
          </p:nvPr>
        </p:nvGraphicFramePr>
        <p:xfrm>
          <a:off x="299258" y="1313412"/>
          <a:ext cx="11488190" cy="5037512"/>
        </p:xfrm>
        <a:graphic>
          <a:graphicData uri="http://schemas.openxmlformats.org/drawingml/2006/table">
            <a:tbl>
              <a:tblPr firstRow="1" bandRow="1">
                <a:tableStyleId>{5C22544A-7EE6-4342-B048-85BDC9FD1C3A}</a:tableStyleId>
              </a:tblPr>
              <a:tblGrid>
                <a:gridCol w="1005217">
                  <a:extLst>
                    <a:ext uri="{9D8B030D-6E8A-4147-A177-3AD203B41FA5}">
                      <a16:colId xmlns:a16="http://schemas.microsoft.com/office/drawing/2014/main" val="3959255945"/>
                    </a:ext>
                  </a:extLst>
                </a:gridCol>
                <a:gridCol w="2087118">
                  <a:extLst>
                    <a:ext uri="{9D8B030D-6E8A-4147-A177-3AD203B41FA5}">
                      <a16:colId xmlns:a16="http://schemas.microsoft.com/office/drawing/2014/main" val="1934551290"/>
                    </a:ext>
                  </a:extLst>
                </a:gridCol>
                <a:gridCol w="8395855">
                  <a:extLst>
                    <a:ext uri="{9D8B030D-6E8A-4147-A177-3AD203B41FA5}">
                      <a16:colId xmlns:a16="http://schemas.microsoft.com/office/drawing/2014/main" val="2035404383"/>
                    </a:ext>
                  </a:extLst>
                </a:gridCol>
              </a:tblGrid>
              <a:tr h="712041">
                <a:tc>
                  <a:txBody>
                    <a:bodyPr/>
                    <a:lstStyle/>
                    <a:p>
                      <a:endParaRPr lang="en-US" dirty="0"/>
                    </a:p>
                  </a:txBody>
                  <a:tcPr/>
                </a:tc>
                <a:tc>
                  <a:txBody>
                    <a:bodyPr/>
                    <a:lstStyle/>
                    <a:p>
                      <a:r>
                        <a:rPr lang="en-US" dirty="0" smtClean="0"/>
                        <a:t>Understanding of the text:</a:t>
                      </a:r>
                      <a:endParaRPr lang="en-US" dirty="0"/>
                    </a:p>
                  </a:txBody>
                  <a:tcPr/>
                </a:tc>
                <a:tc>
                  <a:txBody>
                    <a:bodyPr/>
                    <a:lstStyle/>
                    <a:p>
                      <a:r>
                        <a:rPr lang="en-US" dirty="0" smtClean="0"/>
                        <a:t>Scoring Writing</a:t>
                      </a:r>
                      <a:r>
                        <a:rPr lang="en-US" baseline="0" dirty="0" smtClean="0"/>
                        <a:t> about Reading Rubric:  The writing: </a:t>
                      </a:r>
                    </a:p>
                  </a:txBody>
                  <a:tcPr/>
                </a:tc>
                <a:extLst>
                  <a:ext uri="{0D108BD9-81ED-4DB2-BD59-A6C34878D82A}">
                    <a16:rowId xmlns:a16="http://schemas.microsoft.com/office/drawing/2014/main" val="741405028"/>
                  </a:ext>
                </a:extLst>
              </a:tr>
              <a:tr h="1101423">
                <a:tc>
                  <a:txBody>
                    <a:bodyPr/>
                    <a:lstStyle/>
                    <a:p>
                      <a:r>
                        <a:rPr lang="en-US" dirty="0" smtClean="0"/>
                        <a:t>      3</a:t>
                      </a:r>
                      <a:endParaRPr lang="en-US" dirty="0"/>
                    </a:p>
                  </a:txBody>
                  <a:tcPr/>
                </a:tc>
                <a:tc>
                  <a:txBody>
                    <a:bodyPr/>
                    <a:lstStyle/>
                    <a:p>
                      <a:r>
                        <a:rPr lang="en-US" dirty="0" smtClean="0"/>
                        <a:t>Reflects</a:t>
                      </a:r>
                      <a:r>
                        <a:rPr lang="en-US" baseline="0" dirty="0" smtClean="0"/>
                        <a:t> excellent understanding </a:t>
                      </a:r>
                      <a:endParaRPr lang="en-US" dirty="0"/>
                    </a:p>
                  </a:txBody>
                  <a:tcPr/>
                </a:tc>
                <a:tc>
                  <a:txBody>
                    <a:bodyPr/>
                    <a:lstStyle/>
                    <a:p>
                      <a:r>
                        <a:rPr lang="en-US" dirty="0" smtClean="0"/>
                        <a:t>Provides evidence that the student not only understands the literal meaning</a:t>
                      </a:r>
                      <a:r>
                        <a:rPr lang="en-US" baseline="0" dirty="0" smtClean="0"/>
                        <a:t> of the text (within) but grasps the author’s message and is thinking beyond and about the text. (more detail in guidebook)</a:t>
                      </a:r>
                      <a:endParaRPr lang="en-US" dirty="0"/>
                    </a:p>
                  </a:txBody>
                  <a:tcPr/>
                </a:tc>
                <a:extLst>
                  <a:ext uri="{0D108BD9-81ED-4DB2-BD59-A6C34878D82A}">
                    <a16:rowId xmlns:a16="http://schemas.microsoft.com/office/drawing/2014/main" val="332663598"/>
                  </a:ext>
                </a:extLst>
              </a:tr>
              <a:tr h="1101423">
                <a:tc>
                  <a:txBody>
                    <a:bodyPr/>
                    <a:lstStyle/>
                    <a:p>
                      <a:r>
                        <a:rPr lang="en-US" dirty="0" smtClean="0"/>
                        <a:t>      2</a:t>
                      </a:r>
                      <a:endParaRPr lang="en-US" dirty="0"/>
                    </a:p>
                  </a:txBody>
                  <a:tcPr/>
                </a:tc>
                <a:tc>
                  <a:txBody>
                    <a:bodyPr/>
                    <a:lstStyle/>
                    <a:p>
                      <a:r>
                        <a:rPr lang="en-US" dirty="0" smtClean="0"/>
                        <a:t>Reflects partial understanding</a:t>
                      </a:r>
                      <a:endParaRPr lang="en-US" dirty="0"/>
                    </a:p>
                  </a:txBody>
                  <a:tcPr/>
                </a:tc>
                <a:tc>
                  <a:txBody>
                    <a:bodyPr/>
                    <a:lstStyle/>
                    <a:p>
                      <a:r>
                        <a:rPr lang="en-US" dirty="0" smtClean="0"/>
                        <a:t>Provides</a:t>
                      </a:r>
                      <a:r>
                        <a:rPr lang="en-US" baseline="0" dirty="0" smtClean="0"/>
                        <a:t> evidence that the student understands the literal meaning of the text (within) including key understandings and in addition is thinking beyond the text. </a:t>
                      </a:r>
                      <a:endParaRPr lang="en-US" dirty="0"/>
                    </a:p>
                  </a:txBody>
                  <a:tcPr/>
                </a:tc>
                <a:extLst>
                  <a:ext uri="{0D108BD9-81ED-4DB2-BD59-A6C34878D82A}">
                    <a16:rowId xmlns:a16="http://schemas.microsoft.com/office/drawing/2014/main" val="3822156370"/>
                  </a:ext>
                </a:extLst>
              </a:tr>
              <a:tr h="1101423">
                <a:tc>
                  <a:txBody>
                    <a:bodyPr/>
                    <a:lstStyle/>
                    <a:p>
                      <a:r>
                        <a:rPr lang="en-US" dirty="0" smtClean="0"/>
                        <a:t>      1</a:t>
                      </a:r>
                      <a:endParaRPr lang="en-US" dirty="0"/>
                    </a:p>
                  </a:txBody>
                  <a:tcPr/>
                </a:tc>
                <a:tc>
                  <a:txBody>
                    <a:bodyPr/>
                    <a:lstStyle/>
                    <a:p>
                      <a:r>
                        <a:rPr lang="en-US" dirty="0" smtClean="0"/>
                        <a:t>Reflects very limited</a:t>
                      </a:r>
                      <a:r>
                        <a:rPr lang="en-US" baseline="0" dirty="0" smtClean="0"/>
                        <a:t> understanding</a:t>
                      </a:r>
                      <a:endParaRPr lang="en-US" dirty="0" smtClean="0"/>
                    </a:p>
                  </a:txBody>
                  <a:tcPr/>
                </a:tc>
                <a:tc>
                  <a:txBody>
                    <a:bodyPr/>
                    <a:lstStyle/>
                    <a:p>
                      <a:r>
                        <a:rPr lang="en-US" dirty="0" smtClean="0"/>
                        <a:t>Connected with the text but reveals very little understanding</a:t>
                      </a:r>
                      <a:r>
                        <a:rPr lang="en-US" baseline="0" dirty="0" smtClean="0"/>
                        <a:t> or confusion. The student’s writing does not reflect thinking beyond or about the text. </a:t>
                      </a:r>
                      <a:endParaRPr lang="en-US" dirty="0"/>
                    </a:p>
                  </a:txBody>
                  <a:tcPr/>
                </a:tc>
                <a:extLst>
                  <a:ext uri="{0D108BD9-81ED-4DB2-BD59-A6C34878D82A}">
                    <a16:rowId xmlns:a16="http://schemas.microsoft.com/office/drawing/2014/main" val="3035250160"/>
                  </a:ext>
                </a:extLst>
              </a:tr>
              <a:tr h="1021202">
                <a:tc>
                  <a:txBody>
                    <a:bodyPr/>
                    <a:lstStyle/>
                    <a:p>
                      <a:r>
                        <a:rPr lang="en-US" dirty="0" smtClean="0"/>
                        <a:t>      0</a:t>
                      </a:r>
                      <a:endParaRPr lang="en-US" dirty="0"/>
                    </a:p>
                  </a:txBody>
                  <a:tcPr/>
                </a:tc>
                <a:tc>
                  <a:txBody>
                    <a:bodyPr/>
                    <a:lstStyle/>
                    <a:p>
                      <a:r>
                        <a:rPr lang="en-US" dirty="0" smtClean="0"/>
                        <a:t>Reflects no understanding </a:t>
                      </a:r>
                      <a:endParaRPr lang="en-US" dirty="0"/>
                    </a:p>
                  </a:txBody>
                  <a:tcPr/>
                </a:tc>
                <a:tc>
                  <a:txBody>
                    <a:bodyPr/>
                    <a:lstStyle/>
                    <a:p>
                      <a:r>
                        <a:rPr lang="en-US" dirty="0" smtClean="0"/>
                        <a:t>Not connected with the</a:t>
                      </a:r>
                      <a:r>
                        <a:rPr lang="en-US" baseline="0" dirty="0" smtClean="0"/>
                        <a:t> text or connected in a peripheral way (about the same topic) Does not reflect any information within, beyond or about the text.</a:t>
                      </a:r>
                      <a:endParaRPr lang="en-US" dirty="0"/>
                    </a:p>
                  </a:txBody>
                  <a:tcPr/>
                </a:tc>
                <a:extLst>
                  <a:ext uri="{0D108BD9-81ED-4DB2-BD59-A6C34878D82A}">
                    <a16:rowId xmlns:a16="http://schemas.microsoft.com/office/drawing/2014/main" val="1373312625"/>
                  </a:ext>
                </a:extLst>
              </a:tr>
            </a:tbl>
          </a:graphicData>
        </a:graphic>
      </p:graphicFrame>
    </p:spTree>
    <p:extLst>
      <p:ext uri="{BB962C8B-B14F-4D97-AF65-F5344CB8AC3E}">
        <p14:creationId xmlns:p14="http://schemas.microsoft.com/office/powerpoint/2010/main" val="5065889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4800" dirty="0" smtClean="0">
                <a:latin typeface="Cambria" panose="02040503050406030204" pitchFamily="18" charset="0"/>
                <a:ea typeface="Cambria" panose="02040503050406030204" pitchFamily="18" charset="0"/>
              </a:rPr>
              <a:t>Emergent Reader Assessment</a:t>
            </a:r>
            <a:endParaRPr lang="en-US" sz="4800" dirty="0">
              <a:latin typeface="Cambria" panose="02040503050406030204" pitchFamily="18" charset="0"/>
              <a:ea typeface="Cambria" panose="02040503050406030204" pitchFamily="18" charset="0"/>
            </a:endParaRPr>
          </a:p>
        </p:txBody>
      </p:sp>
      <p:sp>
        <p:nvSpPr>
          <p:cNvPr id="6" name="Subtitle 5"/>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932924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Cambria" panose="02040503050406030204" pitchFamily="18" charset="0"/>
                <a:ea typeface="Cambria" panose="02040503050406030204" pitchFamily="18" charset="0"/>
              </a:rPr>
              <a:t>Pre-emergent &amp; Emergent Reader Assessment</a:t>
            </a:r>
            <a:endParaRPr lang="en-US" sz="40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545020" y="2301766"/>
            <a:ext cx="9017877" cy="3567328"/>
          </a:xfrm>
        </p:spPr>
        <p:txBody>
          <a:bodyPr>
            <a:normAutofit/>
          </a:bodyPr>
          <a:lstStyle/>
          <a:p>
            <a:pPr>
              <a:buFont typeface="Wingdings" panose="05000000000000000000" pitchFamily="2" charset="2"/>
              <a:buChar char="§"/>
            </a:pPr>
            <a:r>
              <a:rPr lang="en-US" sz="2800" dirty="0" smtClean="0"/>
              <a:t>The series of screeners in the black binder (one for each school) replaces the F &amp; P Benchmark Assessment for students that are not yet ready to read the Level A book. </a:t>
            </a:r>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t>The screeners replace the one-page checklist that was previously used for these students. </a:t>
            </a:r>
          </a:p>
        </p:txBody>
      </p:sp>
    </p:spTree>
    <p:extLst>
      <p:ext uri="{BB962C8B-B14F-4D97-AF65-F5344CB8AC3E}">
        <p14:creationId xmlns:p14="http://schemas.microsoft.com/office/powerpoint/2010/main" val="1127332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Cambria" panose="02040503050406030204" pitchFamily="18" charset="0"/>
                <a:ea typeface="Cambria" panose="02040503050406030204" pitchFamily="18" charset="0"/>
              </a:rPr>
              <a:t>Pre-emergent &amp; Emergent Reader Assessment</a:t>
            </a:r>
            <a:endParaRPr lang="en-US" sz="4000" dirty="0"/>
          </a:p>
        </p:txBody>
      </p:sp>
      <p:sp>
        <p:nvSpPr>
          <p:cNvPr id="3" name="Content Placeholder 2"/>
          <p:cNvSpPr>
            <a:spLocks noGrp="1"/>
          </p:cNvSpPr>
          <p:nvPr>
            <p:ph idx="1"/>
          </p:nvPr>
        </p:nvSpPr>
        <p:spPr>
          <a:xfrm>
            <a:off x="1781504" y="2286000"/>
            <a:ext cx="8371490" cy="3583094"/>
          </a:xfrm>
        </p:spPr>
        <p:txBody>
          <a:bodyPr>
            <a:normAutofit/>
          </a:bodyPr>
          <a:lstStyle/>
          <a:p>
            <a:pPr>
              <a:buFont typeface="Wingdings" panose="05000000000000000000" pitchFamily="2" charset="2"/>
              <a:buChar char="§"/>
            </a:pPr>
            <a:r>
              <a:rPr lang="en-US" sz="2800" dirty="0"/>
              <a:t>The rationale for creating the assessment is to provide detailed information to inform instruction for these students. </a:t>
            </a:r>
          </a:p>
          <a:p>
            <a:pPr>
              <a:buFont typeface="Wingdings" panose="05000000000000000000" pitchFamily="2" charset="2"/>
              <a:buChar char="§"/>
            </a:pPr>
            <a:r>
              <a:rPr lang="en-US" sz="2800" dirty="0"/>
              <a:t>The screeners </a:t>
            </a:r>
            <a:r>
              <a:rPr lang="en-US" sz="2800" dirty="0" smtClean="0"/>
              <a:t> were created in collaboration with the SLPs and assess</a:t>
            </a:r>
            <a:r>
              <a:rPr lang="en-US" sz="2800" dirty="0"/>
              <a:t>: Vocabulary, Early literacy concepts of print, Basic concepts, story </a:t>
            </a:r>
            <a:r>
              <a:rPr lang="en-US" sz="2800" dirty="0" smtClean="0"/>
              <a:t>retell and phonological awareness</a:t>
            </a:r>
            <a:endParaRPr lang="en-US" sz="2800" dirty="0"/>
          </a:p>
          <a:p>
            <a:endParaRPr lang="en-US" sz="2800" dirty="0"/>
          </a:p>
        </p:txBody>
      </p:sp>
    </p:spTree>
    <p:extLst>
      <p:ext uri="{BB962C8B-B14F-4D97-AF65-F5344CB8AC3E}">
        <p14:creationId xmlns:p14="http://schemas.microsoft.com/office/powerpoint/2010/main" val="319527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chemeClr val="accent2">
                    <a:lumMod val="50000"/>
                  </a:schemeClr>
                </a:solidFill>
                <a:latin typeface="Cambria" panose="02040503050406030204" pitchFamily="18" charset="0"/>
                <a:ea typeface="Cambria" panose="02040503050406030204" pitchFamily="18" charset="0"/>
              </a:rPr>
              <a:t>What has changed?</a:t>
            </a:r>
            <a:endParaRPr lang="en-US" sz="4400" dirty="0"/>
          </a:p>
        </p:txBody>
      </p:sp>
      <p:sp>
        <p:nvSpPr>
          <p:cNvPr id="3" name="Content Placeholder 2"/>
          <p:cNvSpPr>
            <a:spLocks noGrp="1"/>
          </p:cNvSpPr>
          <p:nvPr>
            <p:ph idx="1"/>
          </p:nvPr>
        </p:nvSpPr>
        <p:spPr/>
        <p:txBody>
          <a:bodyPr/>
          <a:lstStyle/>
          <a:p>
            <a:endParaRPr lang="en-US" dirty="0" smtClean="0"/>
          </a:p>
          <a:p>
            <a:r>
              <a:rPr lang="en-US" sz="2800" dirty="0" smtClean="0"/>
              <a:t>4.  Enhanced </a:t>
            </a:r>
            <a:r>
              <a:rPr lang="en-US" sz="2800" dirty="0"/>
              <a:t>on-line resources:  </a:t>
            </a:r>
            <a:r>
              <a:rPr lang="en-US" sz="2800" dirty="0" smtClean="0"/>
              <a:t>recording </a:t>
            </a:r>
            <a:r>
              <a:rPr lang="en-US" sz="2800" dirty="0"/>
              <a:t>forms, summary forms, </a:t>
            </a:r>
            <a:r>
              <a:rPr lang="en-US" sz="2800" dirty="0" smtClean="0"/>
              <a:t>	assessment </a:t>
            </a:r>
            <a:r>
              <a:rPr lang="en-US" sz="2800" dirty="0"/>
              <a:t>forms, videos</a:t>
            </a:r>
          </a:p>
          <a:p>
            <a:r>
              <a:rPr lang="en-US" sz="2800" dirty="0" smtClean="0"/>
              <a:t>5.  New </a:t>
            </a:r>
            <a:r>
              <a:rPr lang="en-US" sz="2800" dirty="0"/>
              <a:t>p</a:t>
            </a:r>
            <a:r>
              <a:rPr lang="en-US" sz="2800" dirty="0" smtClean="0"/>
              <a:t>rofessional </a:t>
            </a:r>
            <a:r>
              <a:rPr lang="en-US" sz="2800" dirty="0"/>
              <a:t>d</a:t>
            </a:r>
            <a:r>
              <a:rPr lang="en-US" sz="2800" dirty="0" smtClean="0"/>
              <a:t>evelopment </a:t>
            </a:r>
            <a:r>
              <a:rPr lang="en-US" sz="2800" dirty="0"/>
              <a:t>and </a:t>
            </a:r>
            <a:r>
              <a:rPr lang="en-US" sz="2800" dirty="0" smtClean="0"/>
              <a:t>tutorial </a:t>
            </a:r>
            <a:r>
              <a:rPr lang="en-US" sz="2800" dirty="0"/>
              <a:t>videos to </a:t>
            </a:r>
            <a:r>
              <a:rPr lang="en-US" sz="2800" dirty="0" smtClean="0"/>
              <a:t>	demonstrate the </a:t>
            </a:r>
            <a:r>
              <a:rPr lang="en-US" sz="2800" dirty="0"/>
              <a:t>revised comprehension conversation and </a:t>
            </a:r>
            <a:r>
              <a:rPr lang="en-US" sz="2800" dirty="0" smtClean="0"/>
              <a:t>	provide </a:t>
            </a:r>
            <a:r>
              <a:rPr lang="en-US" sz="2800" dirty="0"/>
              <a:t>practice </a:t>
            </a:r>
            <a:r>
              <a:rPr lang="en-US" sz="2800" dirty="0" smtClean="0"/>
              <a:t>scoring </a:t>
            </a:r>
            <a:r>
              <a:rPr lang="en-US" sz="2800" dirty="0"/>
              <a:t>with the new scoring rubric</a:t>
            </a:r>
          </a:p>
          <a:p>
            <a:r>
              <a:rPr lang="en-US" sz="2800" dirty="0" smtClean="0"/>
              <a:t>6.  One-year </a:t>
            </a:r>
            <a:r>
              <a:rPr lang="en-US" sz="2800" dirty="0"/>
              <a:t>subscription to the updated on-line data management </a:t>
            </a:r>
          </a:p>
          <a:p>
            <a:endParaRPr lang="en-US" sz="2800" dirty="0"/>
          </a:p>
          <a:p>
            <a:endParaRPr lang="en-US" sz="2800" dirty="0"/>
          </a:p>
        </p:txBody>
      </p:sp>
      <p:pic>
        <p:nvPicPr>
          <p:cNvPr id="4" name="Picture 2" descr="Image result for fountas and pinn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018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Rationale for Changes</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p:txBody>
          <a:bodyPr>
            <a:normAutofit/>
          </a:bodyPr>
          <a:lstStyle/>
          <a:p>
            <a:r>
              <a:rPr lang="en-US" sz="2800" dirty="0" smtClean="0">
                <a:solidFill>
                  <a:schemeClr val="accent2">
                    <a:lumMod val="50000"/>
                  </a:schemeClr>
                </a:solidFill>
                <a:latin typeface="Cambria" panose="02040503050406030204" pitchFamily="18" charset="0"/>
                <a:ea typeface="Cambria" panose="02040503050406030204" pitchFamily="18" charset="0"/>
              </a:rPr>
              <a:t>Improve: </a:t>
            </a:r>
          </a:p>
          <a:p>
            <a:pPr>
              <a:buFont typeface="Wingdings" panose="05000000000000000000" pitchFamily="2" charset="2"/>
              <a:buChar char="Ø"/>
            </a:pPr>
            <a:r>
              <a:rPr lang="en-US" sz="2400" b="1" dirty="0" smtClean="0">
                <a:solidFill>
                  <a:schemeClr val="accent2">
                    <a:lumMod val="50000"/>
                  </a:schemeClr>
                </a:solidFill>
              </a:rPr>
              <a:t>Consistency</a:t>
            </a:r>
            <a:r>
              <a:rPr lang="en-US" sz="2400" dirty="0" smtClean="0"/>
              <a:t> in administrative </a:t>
            </a:r>
            <a:r>
              <a:rPr lang="en-US" sz="2400" b="1" dirty="0" smtClean="0">
                <a:solidFill>
                  <a:schemeClr val="accent2">
                    <a:lumMod val="50000"/>
                  </a:schemeClr>
                </a:solidFill>
              </a:rPr>
              <a:t>protocols and scoring procedures </a:t>
            </a:r>
            <a:r>
              <a:rPr lang="en-US" sz="2400" dirty="0" smtClean="0"/>
              <a:t>within schools and across school divisions </a:t>
            </a:r>
          </a:p>
          <a:p>
            <a:pPr>
              <a:buFont typeface="Wingdings" panose="05000000000000000000" pitchFamily="2" charset="2"/>
              <a:buChar char="Ø"/>
            </a:pPr>
            <a:r>
              <a:rPr lang="en-US" sz="2400" dirty="0" smtClean="0"/>
              <a:t>Resulting in </a:t>
            </a:r>
            <a:r>
              <a:rPr lang="en-US" sz="2400" b="1" dirty="0" smtClean="0">
                <a:solidFill>
                  <a:schemeClr val="accent2">
                    <a:lumMod val="50000"/>
                  </a:schemeClr>
                </a:solidFill>
              </a:rPr>
              <a:t>more accurate </a:t>
            </a:r>
            <a:r>
              <a:rPr lang="en-US" sz="2400" dirty="0" smtClean="0"/>
              <a:t>and </a:t>
            </a:r>
            <a:r>
              <a:rPr lang="en-US" sz="2400" b="1" dirty="0" smtClean="0">
                <a:solidFill>
                  <a:schemeClr val="accent2">
                    <a:lumMod val="50000"/>
                  </a:schemeClr>
                </a:solidFill>
              </a:rPr>
              <a:t>consistent instructional reading levels</a:t>
            </a:r>
            <a:r>
              <a:rPr lang="en-US" sz="2400" dirty="0" smtClean="0"/>
              <a:t>, and in turn…</a:t>
            </a:r>
          </a:p>
          <a:p>
            <a:pPr>
              <a:buFont typeface="Wingdings" panose="05000000000000000000" pitchFamily="2" charset="2"/>
              <a:buChar char="Ø"/>
            </a:pPr>
            <a:r>
              <a:rPr lang="en-US" sz="2400" dirty="0" smtClean="0"/>
              <a:t>Strengthening </a:t>
            </a:r>
            <a:r>
              <a:rPr lang="en-US" sz="2400" dirty="0"/>
              <a:t>the </a:t>
            </a:r>
            <a:r>
              <a:rPr lang="en-US" sz="2400" b="1" dirty="0">
                <a:solidFill>
                  <a:schemeClr val="accent2">
                    <a:lumMod val="50000"/>
                  </a:schemeClr>
                </a:solidFill>
              </a:rPr>
              <a:t>connection between assessment and instruction</a:t>
            </a:r>
          </a:p>
          <a:p>
            <a:endParaRPr lang="en-US" sz="2400" dirty="0"/>
          </a:p>
        </p:txBody>
      </p:sp>
      <p:sp>
        <p:nvSpPr>
          <p:cNvPr id="5" name="Content Placeholder 4"/>
          <p:cNvSpPr>
            <a:spLocks noGrp="1"/>
          </p:cNvSpPr>
          <p:nvPr>
            <p:ph sz="half" idx="2"/>
          </p:nvPr>
        </p:nvSpPr>
        <p:spPr/>
        <p:txBody>
          <a:bodyPr/>
          <a:lstStyle/>
          <a:p>
            <a:r>
              <a:rPr lang="en-US" sz="2800" dirty="0" smtClean="0">
                <a:solidFill>
                  <a:schemeClr val="accent2">
                    <a:lumMod val="50000"/>
                  </a:schemeClr>
                </a:solidFill>
                <a:latin typeface="Cambria" panose="02040503050406030204" pitchFamily="18" charset="0"/>
                <a:ea typeface="Cambria" panose="02040503050406030204" pitchFamily="18" charset="0"/>
              </a:rPr>
              <a:t>   </a:t>
            </a:r>
          </a:p>
          <a:p>
            <a:r>
              <a:rPr lang="en-US" sz="2800" dirty="0" smtClean="0">
                <a:solidFill>
                  <a:schemeClr val="accent2">
                    <a:lumMod val="50000"/>
                  </a:schemeClr>
                </a:solidFill>
                <a:latin typeface="Cambria" panose="02040503050406030204" pitchFamily="18" charset="0"/>
                <a:ea typeface="Cambria" panose="02040503050406030204" pitchFamily="18" charset="0"/>
              </a:rPr>
              <a:t>Refinement of :</a:t>
            </a:r>
            <a:endParaRPr lang="en-US" sz="2800" dirty="0">
              <a:solidFill>
                <a:schemeClr val="accent2">
                  <a:lumMod val="50000"/>
                </a:schemeClr>
              </a:solidFill>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n-US" sz="2400" dirty="0"/>
              <a:t>Scoring procedures </a:t>
            </a:r>
            <a:endParaRPr lang="en-US" sz="2400" dirty="0" smtClean="0"/>
          </a:p>
          <a:p>
            <a:pPr marL="201168" lvl="1" indent="0">
              <a:buNone/>
            </a:pPr>
            <a:endParaRPr lang="en-US" sz="2400" dirty="0"/>
          </a:p>
          <a:p>
            <a:pPr lvl="1">
              <a:buFont typeface="Wingdings" panose="05000000000000000000" pitchFamily="2" charset="2"/>
              <a:buChar char="Ø"/>
            </a:pPr>
            <a:r>
              <a:rPr lang="en-US" sz="2400" dirty="0"/>
              <a:t>Protocols for comprehension conversations </a:t>
            </a:r>
          </a:p>
          <a:p>
            <a:endParaRPr lang="en-US" sz="24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8318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2224051"/>
            <a:ext cx="10058400" cy="3645043"/>
          </a:xfrm>
        </p:spPr>
        <p:txBody>
          <a:bodyPr>
            <a:normAutofit/>
          </a:bodyPr>
          <a:lstStyle/>
          <a:p>
            <a:endParaRPr lang="en-US" dirty="0"/>
          </a:p>
          <a:p>
            <a:r>
              <a:rPr lang="en-US" sz="2800" dirty="0" smtClean="0"/>
              <a:t>Follow the instructions </a:t>
            </a:r>
            <a:r>
              <a:rPr lang="en-US" sz="2800" b="1" i="1" dirty="0" smtClean="0"/>
              <a:t>exactly</a:t>
            </a:r>
            <a:r>
              <a:rPr lang="en-US" sz="2800" dirty="0" smtClean="0"/>
              <a:t> on page 2 of the brochure included in the conversion kit titled: </a:t>
            </a:r>
          </a:p>
          <a:p>
            <a:r>
              <a:rPr lang="en-US" sz="2800" b="1" dirty="0" smtClean="0">
                <a:solidFill>
                  <a:schemeClr val="tx1"/>
                </a:solidFill>
              </a:rPr>
              <a:t>Getting Started</a:t>
            </a:r>
          </a:p>
          <a:p>
            <a:endParaRPr lang="en-US" sz="2800" dirty="0"/>
          </a:p>
          <a:p>
            <a:endParaRPr lang="en-US" dirty="0"/>
          </a:p>
        </p:txBody>
      </p:sp>
    </p:spTree>
    <p:extLst>
      <p:ext uri="{BB962C8B-B14F-4D97-AF65-F5344CB8AC3E}">
        <p14:creationId xmlns:p14="http://schemas.microsoft.com/office/powerpoint/2010/main" val="2630237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2224051"/>
            <a:ext cx="10058400" cy="3645043"/>
          </a:xfrm>
        </p:spPr>
        <p:txBody>
          <a:bodyPr>
            <a:normAutofit/>
          </a:bodyPr>
          <a:lstStyle/>
          <a:p>
            <a:r>
              <a:rPr lang="en-US" sz="3600" dirty="0" smtClean="0">
                <a:solidFill>
                  <a:schemeClr val="accent3">
                    <a:lumMod val="50000"/>
                  </a:schemeClr>
                </a:solidFill>
                <a:latin typeface="Cambria" panose="02040503050406030204" pitchFamily="18" charset="0"/>
                <a:ea typeface="Cambria" panose="02040503050406030204" pitchFamily="18" charset="0"/>
              </a:rPr>
              <a:t>        </a:t>
            </a:r>
            <a:r>
              <a:rPr lang="en-US" sz="3200" dirty="0" smtClean="0">
                <a:solidFill>
                  <a:schemeClr val="accent3">
                    <a:lumMod val="50000"/>
                  </a:schemeClr>
                </a:solidFill>
                <a:latin typeface="Cambria" panose="02040503050406030204" pitchFamily="18" charset="0"/>
                <a:ea typeface="Cambria" panose="02040503050406030204" pitchFamily="18" charset="0"/>
              </a:rPr>
              <a:t>Important Note:</a:t>
            </a:r>
          </a:p>
          <a:p>
            <a:pPr>
              <a:lnSpc>
                <a:spcPct val="150000"/>
              </a:lnSpc>
            </a:pPr>
            <a:r>
              <a:rPr lang="en-US" sz="2800" i="1" dirty="0" smtClean="0">
                <a:latin typeface="Cambria" panose="02040503050406030204" pitchFamily="18" charset="0"/>
                <a:ea typeface="Cambria" panose="02040503050406030204" pitchFamily="18" charset="0"/>
              </a:rPr>
              <a:t>***It </a:t>
            </a:r>
            <a:r>
              <a:rPr lang="en-US" sz="2800" i="1" dirty="0">
                <a:latin typeface="Cambria" panose="02040503050406030204" pitchFamily="18" charset="0"/>
                <a:ea typeface="Cambria" panose="02040503050406030204" pitchFamily="18" charset="0"/>
              </a:rPr>
              <a:t>is </a:t>
            </a:r>
            <a:r>
              <a:rPr lang="en-US" sz="2800" b="1" i="1" dirty="0">
                <a:solidFill>
                  <a:schemeClr val="accent3">
                    <a:lumMod val="50000"/>
                  </a:schemeClr>
                </a:solidFill>
                <a:latin typeface="Cambria" panose="02040503050406030204" pitchFamily="18" charset="0"/>
                <a:ea typeface="Cambria" panose="02040503050406030204" pitchFamily="18" charset="0"/>
              </a:rPr>
              <a:t>critical</a:t>
            </a:r>
            <a:r>
              <a:rPr lang="en-US" sz="2800" i="1" dirty="0">
                <a:latin typeface="Cambria" panose="02040503050406030204" pitchFamily="18" charset="0"/>
                <a:ea typeface="Cambria" panose="02040503050406030204" pitchFamily="18" charset="0"/>
              </a:rPr>
              <a:t> to </a:t>
            </a:r>
            <a:r>
              <a:rPr lang="en-US" sz="2800" b="1" i="1" dirty="0">
                <a:solidFill>
                  <a:schemeClr val="accent3">
                    <a:lumMod val="50000"/>
                  </a:schemeClr>
                </a:solidFill>
                <a:latin typeface="Cambria" panose="02040503050406030204" pitchFamily="18" charset="0"/>
                <a:ea typeface="Cambria" panose="02040503050406030204" pitchFamily="18" charset="0"/>
              </a:rPr>
              <a:t>remove</a:t>
            </a:r>
            <a:r>
              <a:rPr lang="en-US" sz="2800" i="1" dirty="0">
                <a:latin typeface="Cambria" panose="02040503050406030204" pitchFamily="18" charset="0"/>
                <a:ea typeface="Cambria" panose="02040503050406030204" pitchFamily="18" charset="0"/>
              </a:rPr>
              <a:t> the indicated Second Edition books </a:t>
            </a:r>
            <a:r>
              <a:rPr lang="en-US" sz="2800" i="1" dirty="0" smtClean="0">
                <a:latin typeface="Cambria" panose="02040503050406030204" pitchFamily="18" charset="0"/>
                <a:ea typeface="Cambria" panose="02040503050406030204" pitchFamily="18" charset="0"/>
              </a:rPr>
              <a:t>(and all  accompanying forms) completely </a:t>
            </a:r>
            <a:r>
              <a:rPr lang="en-US" sz="2800" i="1" dirty="0">
                <a:latin typeface="Cambria" panose="02040503050406030204" pitchFamily="18" charset="0"/>
                <a:ea typeface="Cambria" panose="02040503050406030204" pitchFamily="18" charset="0"/>
              </a:rPr>
              <a:t>from circulation and </a:t>
            </a:r>
            <a:r>
              <a:rPr lang="en-US" sz="2800" b="1" dirty="0">
                <a:solidFill>
                  <a:schemeClr val="accent3">
                    <a:lumMod val="50000"/>
                  </a:schemeClr>
                </a:solidFill>
                <a:latin typeface="Cambria" panose="02040503050406030204" pitchFamily="18" charset="0"/>
                <a:ea typeface="Cambria" panose="02040503050406030204" pitchFamily="18" charset="0"/>
              </a:rPr>
              <a:t>destroy </a:t>
            </a:r>
            <a:r>
              <a:rPr lang="en-US" sz="2800" i="1" dirty="0">
                <a:latin typeface="Cambria" panose="02040503050406030204" pitchFamily="18" charset="0"/>
                <a:ea typeface="Cambria" panose="02040503050406030204" pitchFamily="18" charset="0"/>
              </a:rPr>
              <a:t>them to maintain the integrity of </a:t>
            </a:r>
            <a:r>
              <a:rPr lang="en-US" sz="2800" i="1" dirty="0" smtClean="0">
                <a:latin typeface="Cambria" panose="02040503050406030204" pitchFamily="18" charset="0"/>
                <a:ea typeface="Cambria" panose="02040503050406030204" pitchFamily="18" charset="0"/>
              </a:rPr>
              <a:t>the assessment.</a:t>
            </a:r>
            <a:endParaRPr lang="en-US" sz="2800"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400316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accent2">
                    <a:lumMod val="50000"/>
                  </a:schemeClr>
                </a:solidFill>
                <a:latin typeface="Cambria" panose="02040503050406030204" pitchFamily="18" charset="0"/>
                <a:ea typeface="Cambria" panose="02040503050406030204" pitchFamily="18" charset="0"/>
              </a:rPr>
              <a:t>Converting your Benchmark kits:</a:t>
            </a:r>
            <a:endParaRPr lang="en-US" sz="4000" dirty="0"/>
          </a:p>
        </p:txBody>
      </p:sp>
      <p:pic>
        <p:nvPicPr>
          <p:cNvPr id="5" name="Picture 2" descr="Image result for fountas and pinnell"/>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8877993" y="773295"/>
            <a:ext cx="2728118" cy="757053"/>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sz="half" idx="2"/>
          </p:nvPr>
        </p:nvSpPr>
        <p:spPr>
          <a:xfrm>
            <a:off x="1097280" y="1737361"/>
            <a:ext cx="10058400" cy="4131734"/>
          </a:xfrm>
        </p:spPr>
        <p:txBody>
          <a:bodyPr>
            <a:normAutofit lnSpcReduction="10000"/>
          </a:bodyPr>
          <a:lstStyle/>
          <a:p>
            <a:pPr>
              <a:lnSpc>
                <a:spcPct val="150000"/>
              </a:lnSpc>
            </a:pPr>
            <a:r>
              <a:rPr lang="en-US" sz="3600" dirty="0" smtClean="0">
                <a:solidFill>
                  <a:schemeClr val="accent3">
                    <a:lumMod val="50000"/>
                  </a:schemeClr>
                </a:solidFill>
                <a:latin typeface="Cambria" panose="02040503050406030204" pitchFamily="18" charset="0"/>
                <a:ea typeface="Cambria" panose="02040503050406030204" pitchFamily="18" charset="0"/>
              </a:rPr>
              <a:t>        </a:t>
            </a:r>
            <a:r>
              <a:rPr lang="en-US" sz="3200" dirty="0" smtClean="0">
                <a:solidFill>
                  <a:schemeClr val="accent3">
                    <a:lumMod val="50000"/>
                  </a:schemeClr>
                </a:solidFill>
                <a:latin typeface="Cambria" panose="02040503050406030204" pitchFamily="18" charset="0"/>
                <a:ea typeface="Cambria" panose="02040503050406030204" pitchFamily="18" charset="0"/>
              </a:rPr>
              <a:t>Important Note:</a:t>
            </a:r>
          </a:p>
          <a:p>
            <a:pPr marL="0" lvl="0" indent="0">
              <a:lnSpc>
                <a:spcPct val="150000"/>
              </a:lnSpc>
              <a:spcBef>
                <a:spcPts val="0"/>
              </a:spcBef>
              <a:spcAft>
                <a:spcPts val="0"/>
              </a:spcAft>
              <a:buClrTx/>
              <a:buSzTx/>
              <a:buNone/>
              <a:defRPr/>
            </a:pPr>
            <a:r>
              <a:rPr lang="en-US" sz="2800" dirty="0" smtClean="0">
                <a:latin typeface="Cambria" panose="02040503050406030204" pitchFamily="18" charset="0"/>
                <a:ea typeface="Cambria" panose="02040503050406030204" pitchFamily="18" charset="0"/>
              </a:rPr>
              <a:t>***</a:t>
            </a:r>
            <a:r>
              <a:rPr lang="en-US" sz="2800" i="1" dirty="0" smtClean="0">
                <a:latin typeface="Cambria" panose="02040503050406030204" pitchFamily="18" charset="0"/>
                <a:ea typeface="Cambria" panose="02040503050406030204" pitchFamily="18" charset="0"/>
              </a:rPr>
              <a:t>Because these </a:t>
            </a:r>
            <a:r>
              <a:rPr lang="en-US" sz="2800" i="1" dirty="0">
                <a:latin typeface="Cambria" panose="02040503050406030204" pitchFamily="18" charset="0"/>
                <a:ea typeface="Cambria" panose="02040503050406030204" pitchFamily="18" charset="0"/>
              </a:rPr>
              <a:t>titles are </a:t>
            </a:r>
            <a:r>
              <a:rPr lang="en-US" sz="2800" i="1" dirty="0" smtClean="0">
                <a:latin typeface="Cambria" panose="02040503050406030204" pitchFamily="18" charset="0"/>
                <a:ea typeface="Cambria" panose="02040503050406030204" pitchFamily="18" charset="0"/>
              </a:rPr>
              <a:t>still included in the formal, standardized F &amp; P assessment, and the assessment requires a </a:t>
            </a:r>
            <a:r>
              <a:rPr lang="en-US" sz="2800" i="1" dirty="0">
                <a:latin typeface="Cambria" panose="02040503050406030204" pitchFamily="18" charset="0"/>
                <a:ea typeface="Cambria" panose="02040503050406030204" pitchFamily="18" charset="0"/>
              </a:rPr>
              <a:t>“cold read” with a book that </a:t>
            </a:r>
            <a:r>
              <a:rPr lang="en-US" sz="2800" i="1" dirty="0" smtClean="0">
                <a:latin typeface="Cambria" panose="02040503050406030204" pitchFamily="18" charset="0"/>
                <a:ea typeface="Cambria" panose="02040503050406030204" pitchFamily="18" charset="0"/>
              </a:rPr>
              <a:t>students </a:t>
            </a:r>
            <a:r>
              <a:rPr lang="en-US" sz="2800" i="1" dirty="0">
                <a:latin typeface="Cambria" panose="02040503050406030204" pitchFamily="18" charset="0"/>
                <a:ea typeface="Cambria" panose="02040503050406030204" pitchFamily="18" charset="0"/>
              </a:rPr>
              <a:t>have not read before, </a:t>
            </a:r>
            <a:r>
              <a:rPr lang="en-US" sz="2800" i="1" dirty="0" smtClean="0">
                <a:latin typeface="Cambria" panose="02040503050406030204" pitchFamily="18" charset="0"/>
                <a:ea typeface="Cambria" panose="02040503050406030204" pitchFamily="18" charset="0"/>
              </a:rPr>
              <a:t>the </a:t>
            </a:r>
            <a:r>
              <a:rPr lang="en-US" sz="2800" b="1" i="1" dirty="0" smtClean="0">
                <a:solidFill>
                  <a:schemeClr val="accent3">
                    <a:lumMod val="50000"/>
                  </a:schemeClr>
                </a:solidFill>
                <a:latin typeface="Cambria" panose="02040503050406030204" pitchFamily="18" charset="0"/>
                <a:ea typeface="Cambria" panose="02040503050406030204" pitchFamily="18" charset="0"/>
              </a:rPr>
              <a:t>discarded books should not be </a:t>
            </a:r>
            <a:r>
              <a:rPr lang="en-US" sz="2800" b="1" i="1" dirty="0">
                <a:solidFill>
                  <a:schemeClr val="accent3">
                    <a:lumMod val="50000"/>
                  </a:schemeClr>
                </a:solidFill>
                <a:latin typeface="Cambria" panose="02040503050406030204" pitchFamily="18" charset="0"/>
                <a:ea typeface="Cambria" panose="02040503050406030204" pitchFamily="18" charset="0"/>
              </a:rPr>
              <a:t>placed in classroom libraries or intervention </a:t>
            </a:r>
            <a:r>
              <a:rPr lang="en-US" sz="2800" b="1" i="1" dirty="0" smtClean="0">
                <a:solidFill>
                  <a:schemeClr val="accent3">
                    <a:lumMod val="50000"/>
                  </a:schemeClr>
                </a:solidFill>
                <a:latin typeface="Cambria" panose="02040503050406030204" pitchFamily="18" charset="0"/>
                <a:ea typeface="Cambria" panose="02040503050406030204" pitchFamily="18" charset="0"/>
              </a:rPr>
              <a:t>programs</a:t>
            </a:r>
            <a:r>
              <a:rPr lang="en-US" sz="2800" i="1" dirty="0" smtClean="0">
                <a:latin typeface="Cambria" panose="02040503050406030204" pitchFamily="18" charset="0"/>
                <a:ea typeface="Cambria" panose="02040503050406030204" pitchFamily="18" charset="0"/>
              </a:rPr>
              <a:t>. </a:t>
            </a:r>
            <a:endParaRPr lang="en-US" sz="2800" i="1" dirty="0">
              <a:latin typeface="Cambria" panose="02040503050406030204" pitchFamily="18" charset="0"/>
              <a:ea typeface="Cambria" panose="02040503050406030204" pitchFamily="18" charset="0"/>
            </a:endParaRPr>
          </a:p>
          <a:p>
            <a:pPr>
              <a:lnSpc>
                <a:spcPct val="150000"/>
              </a:lnSpc>
            </a:pPr>
            <a:endParaRPr lang="en-US" dirty="0"/>
          </a:p>
        </p:txBody>
      </p:sp>
    </p:spTree>
    <p:extLst>
      <p:ext uri="{BB962C8B-B14F-4D97-AF65-F5344CB8AC3E}">
        <p14:creationId xmlns:p14="http://schemas.microsoft.com/office/powerpoint/2010/main" val="3098264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60059"/>
          </a:xfrm>
        </p:spPr>
        <p:txBody>
          <a:bodyPr>
            <a:normAutofit/>
          </a:bodyPr>
          <a:lstStyle/>
          <a:p>
            <a:r>
              <a:rPr lang="en-US" sz="3600" dirty="0" smtClean="0">
                <a:latin typeface="Cambria" panose="02040503050406030204" pitchFamily="18" charset="0"/>
                <a:ea typeface="Cambria" panose="02040503050406030204" pitchFamily="18" charset="0"/>
              </a:rPr>
              <a:t>Access to On-line resources </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6018416" cy="4023360"/>
          </a:xfrm>
        </p:spPr>
        <p:txBody>
          <a:bodyPr>
            <a:normAutofit/>
          </a:bodyPr>
          <a:lstStyle/>
          <a:p>
            <a:r>
              <a:rPr lang="en-US" sz="2500" i="1" dirty="0" smtClean="0">
                <a:solidFill>
                  <a:schemeClr val="accent2">
                    <a:lumMod val="50000"/>
                  </a:schemeClr>
                </a:solidFill>
                <a:latin typeface="Cambria" panose="02040503050406030204" pitchFamily="18" charset="0"/>
                <a:ea typeface="Cambria" panose="02040503050406030204" pitchFamily="18" charset="0"/>
              </a:rPr>
              <a:t>***</a:t>
            </a:r>
            <a:r>
              <a:rPr lang="en-US" sz="2500" i="1" dirty="0" smtClean="0">
                <a:solidFill>
                  <a:schemeClr val="accent2">
                    <a:lumMod val="50000"/>
                  </a:schemeClr>
                </a:solidFill>
                <a:ea typeface="Cambria" panose="02040503050406030204" pitchFamily="18" charset="0"/>
              </a:rPr>
              <a:t>The code for the Fountas and Pinnell on-line resources is located in the inside front cover of the new Assessment Guide in the conversion kit.</a:t>
            </a:r>
          </a:p>
          <a:p>
            <a:r>
              <a:rPr lang="en-US" sz="2400" dirty="0" smtClean="0"/>
              <a:t>Scratch to reveal the code and</a:t>
            </a:r>
          </a:p>
          <a:p>
            <a:r>
              <a:rPr lang="en-US" sz="2400" dirty="0" smtClean="0"/>
              <a:t>Go to </a:t>
            </a:r>
          </a:p>
          <a:p>
            <a:r>
              <a:rPr lang="en-US" sz="2400" dirty="0" smtClean="0">
                <a:hlinkClick r:id="rId3"/>
              </a:rPr>
              <a:t>http://resources.fountasandpinnell.com</a:t>
            </a:r>
            <a:r>
              <a:rPr lang="en-US" sz="2400" dirty="0" smtClean="0"/>
              <a:t>  </a:t>
            </a:r>
          </a:p>
          <a:p>
            <a:r>
              <a:rPr lang="en-US" sz="2400" dirty="0" smtClean="0"/>
              <a:t>Go through the registration procedure. </a:t>
            </a:r>
            <a:endParaRPr lang="en-US" sz="2400" dirty="0"/>
          </a:p>
        </p:txBody>
      </p:sp>
      <p:sp>
        <p:nvSpPr>
          <p:cNvPr id="5" name="Content Placeholder 4"/>
          <p:cNvSpPr>
            <a:spLocks noGrp="1"/>
          </p:cNvSpPr>
          <p:nvPr>
            <p:ph sz="half" idx="2"/>
          </p:nvPr>
        </p:nvSpPr>
        <p:spPr>
          <a:xfrm>
            <a:off x="7298575" y="1737359"/>
            <a:ext cx="3857104" cy="4131736"/>
          </a:xfrm>
        </p:spPr>
        <p:txBody>
          <a:bodyPr/>
          <a:lstStyle/>
          <a:p>
            <a:endParaRPr lang="en-US" sz="2400" dirty="0" smtClean="0"/>
          </a:p>
          <a:p>
            <a:r>
              <a:rPr lang="en-US" sz="2400" dirty="0" smtClean="0"/>
              <a:t>After you log in the first time, your email address is your username. </a:t>
            </a:r>
          </a:p>
          <a:p>
            <a:endParaRPr lang="en-US" sz="2400" dirty="0"/>
          </a:p>
          <a:p>
            <a:r>
              <a:rPr lang="en-US" sz="2400" dirty="0" smtClean="0"/>
              <a:t>If you have difficulty logging in, use the live support button at the bottom left hand side of the page.  </a:t>
            </a:r>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370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678AACCAC5A374FA8844613C77C94BC" ma:contentTypeVersion="1" ma:contentTypeDescription="Create a new document." ma:contentTypeScope="" ma:versionID="2b1f6a679cddf404ff63f7fa9960af76">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383D294-91DA-4C11-8782-2F08CEC417CC}"/>
</file>

<file path=customXml/itemProps2.xml><?xml version="1.0" encoding="utf-8"?>
<ds:datastoreItem xmlns:ds="http://schemas.openxmlformats.org/officeDocument/2006/customXml" ds:itemID="{201F0325-E744-4926-88C9-17928F253CC4}"/>
</file>

<file path=customXml/itemProps3.xml><?xml version="1.0" encoding="utf-8"?>
<ds:datastoreItem xmlns:ds="http://schemas.openxmlformats.org/officeDocument/2006/customXml" ds:itemID="{69482787-918A-4A3E-870E-804719F46099}"/>
</file>

<file path=docProps/app.xml><?xml version="1.0" encoding="utf-8"?>
<Properties xmlns="http://schemas.openxmlformats.org/officeDocument/2006/extended-properties" xmlns:vt="http://schemas.openxmlformats.org/officeDocument/2006/docPropsVTypes">
  <Template>Retrospect</Template>
  <TotalTime>6564</TotalTime>
  <Words>2483</Words>
  <Application>Microsoft Office PowerPoint</Application>
  <PresentationFormat>Widescreen</PresentationFormat>
  <Paragraphs>264</Paragraphs>
  <Slides>34</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Calibri</vt:lpstr>
      <vt:lpstr>Calibri Light</vt:lpstr>
      <vt:lpstr>Cambria</vt:lpstr>
      <vt:lpstr>Times New Roman</vt:lpstr>
      <vt:lpstr>Wingdings</vt:lpstr>
      <vt:lpstr>Retrospect</vt:lpstr>
      <vt:lpstr>Fountas &amp; Pinnell Benchmark Assessment </vt:lpstr>
      <vt:lpstr>Overview</vt:lpstr>
      <vt:lpstr>What has changed?</vt:lpstr>
      <vt:lpstr>What has changed?</vt:lpstr>
      <vt:lpstr>Rationale for Changes</vt:lpstr>
      <vt:lpstr>Converting your Benchmark kits:</vt:lpstr>
      <vt:lpstr>Converting your Benchmark kits:</vt:lpstr>
      <vt:lpstr>Converting your Benchmark kits:</vt:lpstr>
      <vt:lpstr>Access to On-line resources </vt:lpstr>
      <vt:lpstr>Accuracy</vt:lpstr>
      <vt:lpstr>Accuracy</vt:lpstr>
      <vt:lpstr>Fluency</vt:lpstr>
      <vt:lpstr>Fluency</vt:lpstr>
      <vt:lpstr>Comprehension conversation </vt:lpstr>
      <vt:lpstr>Comprehension – Scoring Key</vt:lpstr>
      <vt:lpstr>Comprehension – Rubric</vt:lpstr>
      <vt:lpstr>Scoring comprehension </vt:lpstr>
      <vt:lpstr>Scoring comprehension </vt:lpstr>
      <vt:lpstr>Comprehension conversation </vt:lpstr>
      <vt:lpstr>Comprehension conversation </vt:lpstr>
      <vt:lpstr>Comprehension</vt:lpstr>
      <vt:lpstr>Comprehension</vt:lpstr>
      <vt:lpstr>Comprehension Conversation </vt:lpstr>
      <vt:lpstr>Comprehension Conversation </vt:lpstr>
      <vt:lpstr>Handout:  Guidelines for Standardizing the Administration of the Comprehension Conversation </vt:lpstr>
      <vt:lpstr>Handout:  Guidelines for Standardizing the Administration of the Comprehension Conversation </vt:lpstr>
      <vt:lpstr>Handout:  Guidelines for Standardizing the Administration of the Comprehension Conversation </vt:lpstr>
      <vt:lpstr>On-line forms</vt:lpstr>
      <vt:lpstr>Write about Reading Assessment</vt:lpstr>
      <vt:lpstr>Write about Reading Assessment</vt:lpstr>
      <vt:lpstr>Scoring writing about reading Rubric and explanation on page 39 in the new assessment guide </vt:lpstr>
      <vt:lpstr>Emergent Reader Assessment</vt:lpstr>
      <vt:lpstr>Pre-emergent &amp; Emergent Reader Assessment</vt:lpstr>
      <vt:lpstr>Pre-emergent &amp; Emergent Reader 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Fountas &amp; Pinnell Benchmark Assessment Third edition</dc:title>
  <dc:creator>Kate Carlisle</dc:creator>
  <cp:lastModifiedBy>Kate Carlisle</cp:lastModifiedBy>
  <cp:revision>58</cp:revision>
  <dcterms:created xsi:type="dcterms:W3CDTF">2018-06-25T16:30:00Z</dcterms:created>
  <dcterms:modified xsi:type="dcterms:W3CDTF">2018-09-09T22:06:42Z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0x010100D678AACCAC5A374FA8844613C77C94BC</vt:lpwstr>
  </property>
</Properties>
</file>