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74" r:id="rId3"/>
    <p:sldId id="258" r:id="rId4"/>
    <p:sldId id="266" r:id="rId5"/>
    <p:sldId id="257" r:id="rId6"/>
    <p:sldId id="278" r:id="rId7"/>
    <p:sldId id="273" r:id="rId8"/>
    <p:sldId id="272" r:id="rId9"/>
    <p:sldId id="259" r:id="rId10"/>
    <p:sldId id="275" r:id="rId11"/>
    <p:sldId id="260" r:id="rId12"/>
    <p:sldId id="267" r:id="rId13"/>
    <p:sldId id="268" r:id="rId14"/>
    <p:sldId id="277" r:id="rId15"/>
    <p:sldId id="271" r:id="rId16"/>
    <p:sldId id="276" r:id="rId17"/>
  </p:sldIdLst>
  <p:sldSz cx="9144000" cy="5143500" type="screen16x9"/>
  <p:notesSz cx="6858000" cy="9144000"/>
  <p:embeddedFontLst>
    <p:embeddedFont>
      <p:font typeface="Roboto Slab" panose="020B0604020202020204" charset="0"/>
      <p:regular r:id="rId19"/>
      <p:bold r:id="rId20"/>
    </p:embeddedFont>
    <p:embeddedFont>
      <p:font typeface="Roboto" panose="020B0604020202020204" charset="0"/>
      <p:regular r:id="rId21"/>
      <p:bold r:id="rId22"/>
      <p:italic r:id="rId23"/>
      <p:boldItalic r:id="rId24"/>
    </p:embeddedFont>
    <p:embeddedFont>
      <p:font typeface="Cambria" panose="02040503050406030204"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394" autoAdjust="0"/>
  </p:normalViewPr>
  <p:slideViewPr>
    <p:cSldViewPr snapToGrid="0">
      <p:cViewPr varScale="1">
        <p:scale>
          <a:sx n="56" d="100"/>
          <a:sy n="56" d="100"/>
        </p:scale>
        <p:origin x="180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6f9035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6f9035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6f90357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6f90357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Remember that reading and writing are</a:t>
            </a:r>
            <a:r>
              <a:rPr lang="en-US" baseline="0" dirty="0" smtClean="0"/>
              <a:t> intertwined. Whatever you do to enhance writing with improve reading and vice versa</a:t>
            </a:r>
            <a:endParaRPr dirty="0"/>
          </a:p>
        </p:txBody>
      </p:sp>
    </p:spTree>
    <p:extLst>
      <p:ext uri="{BB962C8B-B14F-4D97-AF65-F5344CB8AC3E}">
        <p14:creationId xmlns:p14="http://schemas.microsoft.com/office/powerpoint/2010/main" val="1286114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c6f90357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c6f90357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6f90357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6f90357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6664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2163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316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c6f90357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c6f90357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When we consider students that need extra</a:t>
            </a:r>
            <a:r>
              <a:rPr lang="en-US" baseline="0" dirty="0" smtClean="0"/>
              <a:t> supports and what those supports should be it is important to think about why the current system is not meeting their needs. As students become more and more diverse we need to adapt our structures and instructional strategies to accommodate a wider range of levels.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dirty="0" smtClean="0"/>
              <a:t>View video and fill out the 4Cs</a:t>
            </a:r>
            <a:r>
              <a:rPr lang="en-US" baseline="0" dirty="0" smtClean="0"/>
              <a:t> viewing sheet</a:t>
            </a:r>
            <a:endParaRPr dirty="0"/>
          </a:p>
        </p:txBody>
      </p:sp>
    </p:spTree>
    <p:extLst>
      <p:ext uri="{BB962C8B-B14F-4D97-AF65-F5344CB8AC3E}">
        <p14:creationId xmlns:p14="http://schemas.microsoft.com/office/powerpoint/2010/main" val="277600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c6f90357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c6f90357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When we consider students that need extra</a:t>
            </a:r>
            <a:r>
              <a:rPr lang="en-US" baseline="0" dirty="0" smtClean="0"/>
              <a:t> supports and what those supports should be it is important to think about:</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Why the current system is not meeting their needs?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What can be do intervene when they are not meeting outcomes?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What can we change at the universal level?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dirty="0" smtClean="0"/>
              <a:t>Record</a:t>
            </a:r>
            <a:r>
              <a:rPr lang="en-US" baseline="0" dirty="0" smtClean="0"/>
              <a:t> your thoughts on</a:t>
            </a:r>
            <a:r>
              <a:rPr lang="en-US" dirty="0" smtClean="0"/>
              <a:t> the 4Cs</a:t>
            </a:r>
            <a:r>
              <a:rPr lang="en-US" baseline="0" dirty="0" smtClean="0"/>
              <a:t> sheet as you view the video.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Discuss connections, concepts, challenges</a:t>
            </a:r>
            <a:r>
              <a:rPr lang="en-US" baseline="0" dirty="0" smtClean="0"/>
              <a:t> and changes after viewing</a:t>
            </a:r>
            <a:endParaRPr lang="en-US" dirty="0"/>
          </a:p>
        </p:txBody>
      </p:sp>
    </p:spTree>
    <p:extLst>
      <p:ext uri="{BB962C8B-B14F-4D97-AF65-F5344CB8AC3E}">
        <p14:creationId xmlns:p14="http://schemas.microsoft.com/office/powerpoint/2010/main" val="4066463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c6f90357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c6f90357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Many</a:t>
            </a:r>
            <a:r>
              <a:rPr lang="en-US" baseline="0" dirty="0" smtClean="0"/>
              <a:t> kids</a:t>
            </a:r>
            <a:r>
              <a:rPr lang="en-US" dirty="0" smtClean="0"/>
              <a:t> with jagged learning profiles…</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baseline="0" dirty="0" smtClean="0"/>
              <a:t>We need to create structures and implement instructional strategies …design to the edges.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baseline="0" dirty="0" smtClean="0"/>
              <a:t>Handout </a:t>
            </a:r>
          </a:p>
          <a:p>
            <a:pPr marL="139700" indent="0">
              <a:buNone/>
            </a:pPr>
            <a:r>
              <a:rPr lang="en-US" baseline="0" dirty="0" smtClean="0"/>
              <a:t>Think pair share:  What is different between pedagogy, </a:t>
            </a:r>
            <a:r>
              <a:rPr lang="en-US" baseline="0" dirty="0" err="1" smtClean="0"/>
              <a:t>androgogy</a:t>
            </a:r>
            <a:r>
              <a:rPr lang="en-US" baseline="0" dirty="0" smtClean="0"/>
              <a:t> and </a:t>
            </a:r>
            <a:r>
              <a:rPr lang="en-US" baseline="0" dirty="0" err="1" smtClean="0"/>
              <a:t>heutagogy</a:t>
            </a:r>
            <a:r>
              <a:rPr lang="en-US" baseline="0" dirty="0" smtClean="0"/>
              <a:t>? </a:t>
            </a:r>
            <a:endParaRPr lang="en-US" baseline="0" dirty="0" smtClean="0"/>
          </a:p>
          <a:p>
            <a:pPr marL="139700" indent="0">
              <a:buNone/>
            </a:pPr>
            <a:endParaRPr lang="en-US" baseline="0" dirty="0" smtClean="0"/>
          </a:p>
          <a:p>
            <a:pPr marL="139700" indent="0">
              <a:buNone/>
            </a:pPr>
            <a:r>
              <a:rPr lang="en-US" baseline="0" dirty="0" smtClean="0"/>
              <a:t>Pedagogy is more teacher centered, whereas the adult learning principles are more learner centered and based on the learner’s  needs and experiences.</a:t>
            </a:r>
          </a:p>
          <a:p>
            <a:pPr marL="139700" indent="0">
              <a:buNone/>
            </a:pPr>
            <a:endParaRPr lang="en-US" baseline="0" dirty="0" smtClean="0"/>
          </a:p>
          <a:p>
            <a:pPr marL="139700" indent="0">
              <a:buNone/>
            </a:pPr>
            <a:r>
              <a:rPr lang="en-US" baseline="0" dirty="0" smtClean="0"/>
              <a:t>Many now believe that there is really no basis for distinguishing between child and adult learning and the adult practices are good practices across all ages.  Self directed learning is our ultimate goal. If we incorporate the principles of self-directed learning intervention with young adults is likely to be more successful and effective. </a:t>
            </a:r>
          </a:p>
          <a:p>
            <a:pPr marL="139700" indent="0">
              <a:buNone/>
            </a:pPr>
            <a:endParaRPr lang="en-US" baseline="0" dirty="0" smtClean="0"/>
          </a:p>
          <a:p>
            <a:pPr marL="139700" indent="0">
              <a:buNone/>
            </a:pPr>
            <a:endParaRPr lang="en-US" baseline="0" dirty="0" smtClean="0"/>
          </a:p>
          <a:p>
            <a:pPr marL="139700" indent="0">
              <a:buNone/>
            </a:pPr>
            <a:endParaRPr lang="en-US" baseline="0" dirty="0" smtClean="0"/>
          </a:p>
          <a:p>
            <a:endParaRPr lang="en-US" dirty="0"/>
          </a:p>
        </p:txBody>
      </p:sp>
    </p:spTree>
    <p:extLst>
      <p:ext uri="{BB962C8B-B14F-4D97-AF65-F5344CB8AC3E}">
        <p14:creationId xmlns:p14="http://schemas.microsoft.com/office/powerpoint/2010/main" val="2055297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pPr marL="139700" indent="0">
              <a:buNone/>
            </a:pPr>
            <a:r>
              <a:rPr lang="en-US" baseline="0" dirty="0" smtClean="0"/>
              <a:t>How does this connect to growth mindset? - Self directed learners have a growth mindset and believe they will succeed. </a:t>
            </a:r>
          </a:p>
          <a:p>
            <a:pPr marL="139700" indent="0">
              <a:buNone/>
            </a:pPr>
            <a:endParaRPr lang="en-US" baseline="0" dirty="0" smtClean="0"/>
          </a:p>
          <a:p>
            <a:endParaRPr lang="en-US" baseline="0" dirty="0" smtClean="0"/>
          </a:p>
          <a:p>
            <a:pPr marL="139700" indent="0">
              <a:buNone/>
            </a:pPr>
            <a:r>
              <a:rPr lang="en-US" dirty="0" smtClean="0"/>
              <a:t>We now know that cognitive</a:t>
            </a:r>
            <a:r>
              <a:rPr lang="en-US" baseline="0" dirty="0" smtClean="0"/>
              <a:t> ability is not fixed and that intelligence can be developed. Kids get smarter by talking, reading and writing in meaningful ways. They need to know this. Brain research supports personalized learning that is self-directed and goal oriented. </a:t>
            </a:r>
            <a:endParaRPr lang="en-US" dirty="0" smtClean="0"/>
          </a:p>
          <a:p>
            <a:pPr marL="139700" indent="0">
              <a:buNone/>
            </a:pPr>
            <a:endParaRPr lang="en-US" dirty="0" smtClean="0"/>
          </a:p>
          <a:p>
            <a:pPr marL="139700" indent="0">
              <a:buNone/>
            </a:pPr>
            <a:endParaRPr lang="en-US" baseline="0" dirty="0" smtClean="0"/>
          </a:p>
          <a:p>
            <a:pPr marL="139700" indent="0">
              <a:buNone/>
            </a:pPr>
            <a:r>
              <a:rPr lang="en-US" baseline="0" dirty="0" smtClean="0"/>
              <a:t>How does this apply to intervention at the high school level</a:t>
            </a:r>
            <a:r>
              <a:rPr lang="en-US" baseline="0" dirty="0" smtClean="0"/>
              <a:t>?  Growth mindset research supports students being involved in goal setting and individualized personalized learning plans. </a:t>
            </a:r>
            <a:endParaRPr lang="en-US" baseline="0" dirty="0" smtClean="0"/>
          </a:p>
          <a:p>
            <a:endParaRPr lang="en-US" baseline="0" dirty="0" smtClean="0"/>
          </a:p>
          <a:p>
            <a:pPr marL="139700" indent="0">
              <a:buNone/>
            </a:pPr>
            <a:r>
              <a:rPr lang="en-US" dirty="0" smtClean="0"/>
              <a:t>When</a:t>
            </a:r>
            <a:r>
              <a:rPr lang="en-US" baseline="0" dirty="0" smtClean="0"/>
              <a:t> students are involved in setting their own goals and believe they can succeed learning is enhanced. </a:t>
            </a:r>
            <a:endParaRPr lang="en-US" dirty="0" smtClean="0"/>
          </a:p>
          <a:p>
            <a:pPr marL="139700" indent="0">
              <a:buNone/>
            </a:pPr>
            <a:endParaRPr lang="en-US" dirty="0"/>
          </a:p>
        </p:txBody>
      </p:sp>
    </p:spTree>
    <p:extLst>
      <p:ext uri="{BB962C8B-B14F-4D97-AF65-F5344CB8AC3E}">
        <p14:creationId xmlns:p14="http://schemas.microsoft.com/office/powerpoint/2010/main" val="3172327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Learner inventory</a:t>
            </a:r>
          </a:p>
          <a:p>
            <a:endParaRPr lang="en-US" dirty="0" smtClean="0"/>
          </a:p>
          <a:p>
            <a:r>
              <a:rPr lang="en-US" sz="1100" b="0" i="0" u="none" strike="noStrike" cap="none" dirty="0" smtClean="0">
                <a:solidFill>
                  <a:srgbClr val="000000"/>
                </a:solidFill>
                <a:effectLst/>
                <a:latin typeface="Arial"/>
                <a:ea typeface="Arial"/>
                <a:cs typeface="Arial"/>
                <a:sym typeface="Arial"/>
              </a:rPr>
              <a:t>Questions every student should be able to answer</a:t>
            </a:r>
            <a:r>
              <a:rPr lang="en-US" sz="1100" b="0" i="0" u="none" strike="noStrike" cap="none" baseline="0" dirty="0" smtClean="0">
                <a:solidFill>
                  <a:srgbClr val="000000"/>
                </a:solidFill>
                <a:effectLst/>
                <a:latin typeface="Arial"/>
                <a:ea typeface="Arial"/>
                <a:cs typeface="Arial"/>
                <a:sym typeface="Arial"/>
              </a:rPr>
              <a:t>:  www.t</a:t>
            </a:r>
            <a:r>
              <a:rPr lang="en-US" sz="1100" b="0" i="0" u="none" strike="noStrike" cap="none" dirty="0" smtClean="0">
                <a:solidFill>
                  <a:srgbClr val="000000"/>
                </a:solidFill>
                <a:effectLst/>
                <a:latin typeface="Arial"/>
                <a:ea typeface="Arial"/>
                <a:cs typeface="Arial"/>
                <a:sym typeface="Arial"/>
              </a:rPr>
              <a:t>eachthought.com  </a:t>
            </a:r>
          </a:p>
          <a:p>
            <a:r>
              <a:rPr lang="en-US" sz="1100" b="0" i="0" u="none" strike="noStrike" cap="none" dirty="0" smtClean="0">
                <a:solidFill>
                  <a:srgbClr val="000000"/>
                </a:solidFill>
                <a:effectLst/>
                <a:latin typeface="Arial"/>
                <a:ea typeface="Arial"/>
                <a:cs typeface="Arial"/>
                <a:sym typeface="Arial"/>
              </a:rPr>
              <a:t>Quote from the website:  The </a:t>
            </a:r>
            <a:r>
              <a:rPr lang="en-US" sz="1100" b="0" i="0" u="none" strike="noStrike" cap="none" dirty="0" smtClean="0">
                <a:solidFill>
                  <a:srgbClr val="000000"/>
                </a:solidFill>
                <a:effectLst/>
                <a:latin typeface="Arial"/>
                <a:ea typeface="Arial"/>
                <a:cs typeface="Arial"/>
                <a:sym typeface="Arial"/>
              </a:rPr>
              <a:t>importance of integrating questioning in your teaching pedagogy is twofold: first it provides students with an outlet to vociferate their voice and actively participate in the formulation of their learning needs. It also enables them to engage in self-reflection and meta-thinking which are two processes pivotal for students’ cognitive growth. Second, answers students provide are a gold mine of raw feedback teachers can work on to understand students learning needs, their learning expectations, and most importantly their inner worlds. Such a knowledge could be employed in designing teaching materials and content that respond to student’s needs.</a:t>
            </a:r>
            <a:endParaRPr lang="en-US" dirty="0" smtClean="0"/>
          </a:p>
          <a:p>
            <a:endParaRPr lang="en-US" dirty="0" smtClean="0"/>
          </a:p>
          <a:p>
            <a:r>
              <a:rPr lang="en-US" dirty="0" smtClean="0"/>
              <a:t>Reading  and Writing goals</a:t>
            </a:r>
            <a:endParaRPr lang="en-US" dirty="0"/>
          </a:p>
        </p:txBody>
      </p:sp>
    </p:spTree>
    <p:extLst>
      <p:ext uri="{BB962C8B-B14F-4D97-AF65-F5344CB8AC3E}">
        <p14:creationId xmlns:p14="http://schemas.microsoft.com/office/powerpoint/2010/main" val="987453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6f90357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6f90357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Remember that reading and writing are</a:t>
            </a:r>
            <a:r>
              <a:rPr lang="en-US" baseline="0" dirty="0" smtClean="0"/>
              <a:t> intertwined. Whatever you do to enhance writing with improve reading and vice versa</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dlit.org/strategy_library/" TargetMode="External"/><Relationship Id="rId2" Type="http://schemas.openxmlformats.org/officeDocument/2006/relationships/hyperlink" Target="http://www.visiblethinkingpz.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old-www.lskysd.ca/ProgramsLearning/CurriculumAndInstruction/StrategicPlan/Literacy/Reading/Guided/Pages/default.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pennykittle.net/index.php?page=spoken-word-poetry-video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tv411.org/writi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old-www.lskysd.ca/ProgramsLearning/CurriculumAndInstruction/StrategicPlan/Literacy/Writing/Guided/Pages/default.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4eBmyttcfU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57394"/>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dirty="0" smtClean="0">
                <a:latin typeface="Cambria" panose="02040503050406030204" pitchFamily="18" charset="0"/>
                <a:ea typeface="Cambria" panose="02040503050406030204" pitchFamily="18" charset="0"/>
              </a:rPr>
              <a:t>Literacy Intervention</a:t>
            </a:r>
            <a:endParaRPr sz="4400" dirty="0">
              <a:latin typeface="Cambria" panose="02040503050406030204" pitchFamily="18" charset="0"/>
              <a:ea typeface="Cambria" panose="02040503050406030204" pitchFamily="18" charset="0"/>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K Carlisle, LSKY School Division, September 2018</a:t>
            </a:r>
            <a:endParaRP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87900" y="553441"/>
            <a:ext cx="8368200" cy="686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latin typeface="Times New Roman" panose="02020603050405020304" pitchFamily="18" charset="0"/>
                <a:cs typeface="Times New Roman" panose="02020603050405020304" pitchFamily="18" charset="0"/>
              </a:rPr>
              <a:t>      </a:t>
            </a:r>
            <a:r>
              <a:rPr lang="en" sz="3600" dirty="0" smtClean="0">
                <a:latin typeface="Times New Roman" panose="02020603050405020304" pitchFamily="18" charset="0"/>
                <a:cs typeface="Times New Roman" panose="02020603050405020304" pitchFamily="18" charset="0"/>
              </a:rPr>
              <a:t>Structures </a:t>
            </a:r>
            <a:endParaRPr sz="3600" dirty="0">
              <a:latin typeface="Times New Roman" panose="02020603050405020304" pitchFamily="18" charset="0"/>
              <a:cs typeface="Times New Roman" panose="02020603050405020304" pitchFamily="18" charset="0"/>
            </a:endParaRPr>
          </a:p>
        </p:txBody>
      </p:sp>
      <p:sp>
        <p:nvSpPr>
          <p:cNvPr id="80" name="Google Shape;80;p16"/>
          <p:cNvSpPr txBox="1">
            <a:spLocks noGrp="1"/>
          </p:cNvSpPr>
          <p:nvPr>
            <p:ph type="subTitle" idx="4294967295"/>
          </p:nvPr>
        </p:nvSpPr>
        <p:spPr>
          <a:xfrm>
            <a:off x="0" y="1144125"/>
            <a:ext cx="4044950" cy="148001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t>
            </a:r>
            <a:endParaRPr sz="2400" dirty="0">
              <a:latin typeface="Cambria" panose="02040503050406030204" pitchFamily="18" charset="0"/>
              <a:ea typeface="Cambria" panose="02040503050406030204" pitchFamily="18" charset="0"/>
            </a:endParaRPr>
          </a:p>
        </p:txBody>
      </p:sp>
      <p:sp>
        <p:nvSpPr>
          <p:cNvPr id="81" name="Google Shape;81;p16"/>
          <p:cNvSpPr txBox="1">
            <a:spLocks noGrp="1"/>
          </p:cNvSpPr>
          <p:nvPr>
            <p:ph type="body" idx="4294967295"/>
          </p:nvPr>
        </p:nvSpPr>
        <p:spPr>
          <a:xfrm>
            <a:off x="5723135" y="1144126"/>
            <a:ext cx="3420865" cy="3275474"/>
          </a:xfrm>
          <a:prstGeom prst="rect">
            <a:avLst/>
          </a:prstGeom>
        </p:spPr>
        <p:txBody>
          <a:bodyPr spcFirstLastPara="1" wrap="square" lIns="91425" tIns="91425" rIns="91425" bIns="91425" anchor="ctr" anchorCtr="0">
            <a:noAutofit/>
          </a:bodyPr>
          <a:lstStyle/>
          <a:p>
            <a:pPr lvl="0">
              <a:spcBef>
                <a:spcPts val="1600"/>
              </a:spcBef>
              <a:spcAft>
                <a:spcPts val="1600"/>
              </a:spcAft>
            </a:pPr>
            <a:r>
              <a:rPr lang="en-US" sz="2800" dirty="0">
                <a:latin typeface="Times New Roman" panose="02020603050405020304" pitchFamily="18" charset="0"/>
                <a:cs typeface="Times New Roman" panose="02020603050405020304" pitchFamily="18" charset="0"/>
              </a:rPr>
              <a:t>Book clubs</a:t>
            </a:r>
          </a:p>
          <a:p>
            <a:pPr lvl="0">
              <a:spcBef>
                <a:spcPts val="1600"/>
              </a:spcBef>
              <a:spcAft>
                <a:spcPts val="1600"/>
              </a:spcAft>
            </a:pPr>
            <a:r>
              <a:rPr lang="en-US" sz="2800" dirty="0">
                <a:latin typeface="Times New Roman" panose="02020603050405020304" pitchFamily="18" charset="0"/>
                <a:cs typeface="Times New Roman" panose="02020603050405020304" pitchFamily="18" charset="0"/>
              </a:rPr>
              <a:t>Classroom libraries </a:t>
            </a:r>
          </a:p>
          <a:p>
            <a:pPr lvl="0">
              <a:spcBef>
                <a:spcPts val="1600"/>
              </a:spcBef>
              <a:spcAft>
                <a:spcPts val="1600"/>
              </a:spcAft>
            </a:pPr>
            <a:r>
              <a:rPr lang="en-US" sz="2800" dirty="0">
                <a:latin typeface="Times New Roman" panose="02020603050405020304" pitchFamily="18" charset="0"/>
                <a:cs typeface="Times New Roman" panose="02020603050405020304" pitchFamily="18" charset="0"/>
              </a:rPr>
              <a:t>Flexible  comfortable learning environment </a:t>
            </a:r>
          </a:p>
        </p:txBody>
      </p:sp>
      <p:pic>
        <p:nvPicPr>
          <p:cNvPr id="5" name="Picture 4"/>
          <p:cNvPicPr>
            <a:picLocks noChangeAspect="1"/>
          </p:cNvPicPr>
          <p:nvPr/>
        </p:nvPicPr>
        <p:blipFill>
          <a:blip r:embed="rId3"/>
          <a:stretch>
            <a:fillRect/>
          </a:stretch>
        </p:blipFill>
        <p:spPr>
          <a:xfrm>
            <a:off x="387900" y="1239541"/>
            <a:ext cx="4947335" cy="3298223"/>
          </a:xfrm>
          <a:prstGeom prst="rect">
            <a:avLst/>
          </a:prstGeom>
        </p:spPr>
      </p:pic>
    </p:spTree>
    <p:extLst>
      <p:ext uri="{BB962C8B-B14F-4D97-AF65-F5344CB8AC3E}">
        <p14:creationId xmlns:p14="http://schemas.microsoft.com/office/powerpoint/2010/main" val="2557548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latin typeface="Times New Roman" panose="02020603050405020304" pitchFamily="18" charset="0"/>
                <a:cs typeface="Times New Roman" panose="02020603050405020304" pitchFamily="18" charset="0"/>
              </a:rPr>
              <a:t>Structures</a:t>
            </a:r>
            <a:endParaRPr dirty="0">
              <a:latin typeface="Times New Roman" panose="02020603050405020304" pitchFamily="18" charset="0"/>
              <a:cs typeface="Times New Roman" panose="02020603050405020304" pitchFamily="18" charset="0"/>
            </a:endParaRPr>
          </a:p>
        </p:txBody>
      </p:sp>
      <p:sp>
        <p:nvSpPr>
          <p:cNvPr id="87" name="Google Shape;87;p17"/>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139700" indent="0">
              <a:buNone/>
            </a:pPr>
            <a:r>
              <a:rPr lang="en-US" sz="2800" i="1" dirty="0">
                <a:latin typeface="Times New Roman" panose="02020603050405020304" pitchFamily="18" charset="0"/>
                <a:cs typeface="Times New Roman" panose="02020603050405020304" pitchFamily="18" charset="0"/>
              </a:rPr>
              <a:t>180 Days</a:t>
            </a:r>
            <a:r>
              <a:rPr lang="en-US" sz="2800" dirty="0">
                <a:latin typeface="Times New Roman" panose="02020603050405020304" pitchFamily="18" charset="0"/>
                <a:cs typeface="Times New Roman" panose="02020603050405020304" pitchFamily="18" charset="0"/>
              </a:rPr>
              <a:t>, Penny Kittle &amp; </a:t>
            </a:r>
            <a:r>
              <a:rPr lang="en-US" sz="2800" dirty="0" smtClean="0">
                <a:latin typeface="Times New Roman" panose="02020603050405020304" pitchFamily="18" charset="0"/>
                <a:cs typeface="Times New Roman" panose="02020603050405020304" pitchFamily="18" charset="0"/>
              </a:rPr>
              <a:t>Kelly Gallagher, 2018 </a:t>
            </a:r>
          </a:p>
          <a:p>
            <a:pPr marL="139700" indent="0">
              <a:buNone/>
            </a:pPr>
            <a:endParaRPr lang="en-US" sz="2800" dirty="0">
              <a:latin typeface="Times New Roman" panose="02020603050405020304" pitchFamily="18" charset="0"/>
              <a:cs typeface="Times New Roman" panose="02020603050405020304" pitchFamily="18" charset="0"/>
            </a:endParaRPr>
          </a:p>
          <a:p>
            <a:pPr marL="139700" indent="0">
              <a:buNone/>
            </a:pPr>
            <a:r>
              <a:rPr lang="en-US" sz="2800" dirty="0" smtClean="0">
                <a:latin typeface="Times New Roman" panose="02020603050405020304" pitchFamily="18" charset="0"/>
                <a:cs typeface="Times New Roman" panose="02020603050405020304" pitchFamily="18" charset="0"/>
              </a:rPr>
              <a:t>***Workshop model </a:t>
            </a:r>
            <a:endParaRPr lang="en-US" sz="2800" dirty="0">
              <a:latin typeface="Times New Roman" panose="02020603050405020304" pitchFamily="18" charset="0"/>
              <a:cs typeface="Times New Roman" panose="02020603050405020304" pitchFamily="18" charset="0"/>
            </a:endParaRPr>
          </a:p>
        </p:txBody>
      </p:sp>
      <p:pic>
        <p:nvPicPr>
          <p:cNvPr id="88" name="Google Shape;88;p17"/>
          <p:cNvPicPr preferRelativeResize="0"/>
          <p:nvPr/>
        </p:nvPicPr>
        <p:blipFill>
          <a:blip r:embed="rId3">
            <a:extLst>
              <a:ext uri="{28A0092B-C50C-407E-A947-70E740481C1C}">
                <a14:useLocalDpi xmlns:a14="http://schemas.microsoft.com/office/drawing/2010/main" val="0"/>
              </a:ext>
            </a:extLst>
          </a:blip>
          <a:stretch>
            <a:fillRect/>
          </a:stretch>
        </p:blipFill>
        <p:spPr>
          <a:xfrm>
            <a:off x="4954754" y="166411"/>
            <a:ext cx="1611416" cy="1955427"/>
          </a:xfrm>
          <a:prstGeom prst="rect">
            <a:avLst/>
          </a:prstGeom>
          <a:noFill/>
          <a:ln>
            <a:noFill/>
          </a:ln>
        </p:spPr>
      </p:pic>
      <p:pic>
        <p:nvPicPr>
          <p:cNvPr id="89" name="Google Shape;89;p17"/>
          <p:cNvPicPr preferRelativeResize="0"/>
          <p:nvPr/>
        </p:nvPicPr>
        <p:blipFill>
          <a:blip r:embed="rId4">
            <a:extLst>
              <a:ext uri="{28A0092B-C50C-407E-A947-70E740481C1C}">
                <a14:useLocalDpi xmlns:a14="http://schemas.microsoft.com/office/drawing/2010/main" val="0"/>
              </a:ext>
            </a:extLst>
          </a:blip>
          <a:stretch>
            <a:fillRect/>
          </a:stretch>
        </p:blipFill>
        <p:spPr>
          <a:xfrm>
            <a:off x="6777944" y="166411"/>
            <a:ext cx="1483928" cy="1971673"/>
          </a:xfrm>
          <a:prstGeom prst="rect">
            <a:avLst/>
          </a:prstGeom>
          <a:noFill/>
          <a:ln>
            <a:noFill/>
          </a:ln>
        </p:spPr>
      </p:pic>
      <p:pic>
        <p:nvPicPr>
          <p:cNvPr id="7" name="Picture 2" descr="Workshop, Event, Training, Exchange Of Views, Wo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2978" y="2289225"/>
            <a:ext cx="4069933" cy="27132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87900" y="380850"/>
            <a:ext cx="83682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smtClean="0">
                <a:latin typeface="Times New Roman" panose="02020603050405020304" pitchFamily="18" charset="0"/>
                <a:cs typeface="Times New Roman" panose="02020603050405020304" pitchFamily="18" charset="0"/>
              </a:rPr>
              <a:t>Designing Personalized </a:t>
            </a:r>
            <a:r>
              <a:rPr lang="en" sz="3200" dirty="0">
                <a:latin typeface="Times New Roman" panose="02020603050405020304" pitchFamily="18" charset="0"/>
                <a:cs typeface="Times New Roman" panose="02020603050405020304" pitchFamily="18" charset="0"/>
              </a:rPr>
              <a:t>I</a:t>
            </a:r>
            <a:r>
              <a:rPr lang="en" sz="3200" dirty="0" smtClean="0">
                <a:latin typeface="Times New Roman" panose="02020603050405020304" pitchFamily="18" charset="0"/>
                <a:cs typeface="Times New Roman" panose="02020603050405020304" pitchFamily="18" charset="0"/>
              </a:rPr>
              <a:t>nstruction</a:t>
            </a:r>
            <a:endParaRPr sz="3200" dirty="0">
              <a:latin typeface="Times New Roman" panose="02020603050405020304" pitchFamily="18" charset="0"/>
              <a:cs typeface="Times New Roman" panose="02020603050405020304" pitchFamily="18" charset="0"/>
            </a:endParaRPr>
          </a:p>
        </p:txBody>
      </p:sp>
      <p:pic>
        <p:nvPicPr>
          <p:cNvPr id="2050" name="Picture 2" descr="Image result for strategy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925" y="1203113"/>
            <a:ext cx="6190864" cy="34823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7900" y="1721224"/>
            <a:ext cx="1854077" cy="2031325"/>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Supporting </a:t>
            </a:r>
            <a:r>
              <a:rPr lang="en-US" sz="2800" dirty="0">
                <a:latin typeface="Times New Roman" panose="02020603050405020304" pitchFamily="18" charset="0"/>
                <a:cs typeface="Times New Roman" panose="02020603050405020304" pitchFamily="18" charset="0"/>
              </a:rPr>
              <a:t>jagged learning profiles!</a:t>
            </a:r>
          </a:p>
          <a:p>
            <a:endParaRPr lang="en-US" dirty="0"/>
          </a:p>
        </p:txBody>
      </p:sp>
    </p:spTree>
    <p:extLst>
      <p:ext uri="{BB962C8B-B14F-4D97-AF65-F5344CB8AC3E}">
        <p14:creationId xmlns:p14="http://schemas.microsoft.com/office/powerpoint/2010/main" val="2455322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Resources - Reading</a:t>
            </a:r>
            <a:endParaRPr lang="en-US" dirty="0"/>
          </a:p>
        </p:txBody>
      </p:sp>
      <p:sp>
        <p:nvSpPr>
          <p:cNvPr id="4" name="Text Placeholder 3"/>
          <p:cNvSpPr>
            <a:spLocks noGrp="1"/>
          </p:cNvSpPr>
          <p:nvPr>
            <p:ph type="body" idx="1"/>
          </p:nvPr>
        </p:nvSpPr>
        <p:spPr/>
        <p:txBody>
          <a:bodyPr/>
          <a:lstStyle/>
          <a:p>
            <a:pPr marL="114300" indent="0">
              <a:buNone/>
            </a:pPr>
            <a:r>
              <a:rPr lang="en-US" dirty="0" smtClean="0"/>
              <a:t>Focus on unit of study, self-selected book, or a research topic</a:t>
            </a:r>
          </a:p>
          <a:p>
            <a:endParaRPr lang="en-US" dirty="0"/>
          </a:p>
          <a:p>
            <a:r>
              <a:rPr lang="en-US" dirty="0" smtClean="0"/>
              <a:t>Visible </a:t>
            </a:r>
            <a:r>
              <a:rPr lang="en-US" dirty="0"/>
              <a:t>thinking routines: </a:t>
            </a:r>
            <a:r>
              <a:rPr lang="en-US" dirty="0">
                <a:hlinkClick r:id="rId2"/>
              </a:rPr>
              <a:t>http://www.visiblethinkingpz.org</a:t>
            </a:r>
            <a:r>
              <a:rPr lang="en-US" dirty="0"/>
              <a:t> </a:t>
            </a:r>
            <a:endParaRPr lang="en-US" dirty="0" smtClean="0"/>
          </a:p>
          <a:p>
            <a:pPr marL="114300" indent="0">
              <a:buNone/>
            </a:pPr>
            <a:r>
              <a:rPr lang="en-US" dirty="0" smtClean="0"/>
              <a:t> </a:t>
            </a:r>
            <a:endParaRPr lang="en-US" dirty="0"/>
          </a:p>
          <a:p>
            <a:r>
              <a:rPr lang="en-US" dirty="0" smtClean="0"/>
              <a:t>Classroom strategies (Before, During and After reading) </a:t>
            </a:r>
            <a:r>
              <a:rPr lang="en-US" dirty="0"/>
              <a:t>Adolescent </a:t>
            </a:r>
            <a:r>
              <a:rPr lang="en-US" dirty="0" smtClean="0"/>
              <a:t>Literacy website:   </a:t>
            </a:r>
            <a:r>
              <a:rPr lang="en-US" dirty="0" smtClean="0">
                <a:hlinkClick r:id="rId3"/>
              </a:rPr>
              <a:t>http</a:t>
            </a:r>
            <a:r>
              <a:rPr lang="en-US" dirty="0">
                <a:hlinkClick r:id="rId3"/>
              </a:rPr>
              <a:t>://www.adlit.org/strategy_library</a:t>
            </a:r>
            <a:r>
              <a:rPr lang="en-US" dirty="0" smtClean="0">
                <a:hlinkClick r:id="rId3"/>
              </a:rPr>
              <a:t>/</a:t>
            </a:r>
            <a:r>
              <a:rPr lang="en-US" dirty="0" smtClean="0"/>
              <a:t>  </a:t>
            </a:r>
          </a:p>
          <a:p>
            <a:pPr marL="139700" indent="0">
              <a:buNone/>
            </a:pPr>
            <a:endParaRPr lang="en-US" dirty="0"/>
          </a:p>
        </p:txBody>
      </p:sp>
    </p:spTree>
    <p:extLst>
      <p:ext uri="{BB962C8B-B14F-4D97-AF65-F5344CB8AC3E}">
        <p14:creationId xmlns:p14="http://schemas.microsoft.com/office/powerpoint/2010/main" val="2450644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Resources - Reading</a:t>
            </a:r>
            <a:endParaRPr lang="en-US" dirty="0"/>
          </a:p>
        </p:txBody>
      </p:sp>
      <p:sp>
        <p:nvSpPr>
          <p:cNvPr id="4" name="Text Placeholder 3"/>
          <p:cNvSpPr>
            <a:spLocks noGrp="1"/>
          </p:cNvSpPr>
          <p:nvPr>
            <p:ph type="body" idx="1"/>
          </p:nvPr>
        </p:nvSpPr>
        <p:spPr/>
        <p:txBody>
          <a:bodyPr/>
          <a:lstStyle/>
          <a:p>
            <a:pPr marL="114300" indent="0">
              <a:buNone/>
            </a:pPr>
            <a:r>
              <a:rPr lang="en-US" dirty="0" smtClean="0"/>
              <a:t>Reading instruction mini lessons:  </a:t>
            </a:r>
          </a:p>
          <a:p>
            <a:pPr marL="114300" indent="0">
              <a:buNone/>
            </a:pPr>
            <a:endParaRPr lang="en-US" i="1" dirty="0" smtClean="0"/>
          </a:p>
          <a:p>
            <a:r>
              <a:rPr lang="en-US" i="1" dirty="0" smtClean="0"/>
              <a:t>The Reading Strategies Book</a:t>
            </a:r>
            <a:r>
              <a:rPr lang="en-US" dirty="0" smtClean="0"/>
              <a:t>, Jennifer </a:t>
            </a:r>
            <a:r>
              <a:rPr lang="en-US" dirty="0" err="1" smtClean="0"/>
              <a:t>Serravallo</a:t>
            </a:r>
            <a:r>
              <a:rPr lang="en-US" dirty="0" smtClean="0"/>
              <a:t>. One-page lesson summaries on </a:t>
            </a:r>
            <a:r>
              <a:rPr lang="en-US" dirty="0" err="1" smtClean="0"/>
              <a:t>lsky</a:t>
            </a:r>
            <a:r>
              <a:rPr lang="en-US" dirty="0" smtClean="0"/>
              <a:t> curriculum connections: </a:t>
            </a:r>
            <a:r>
              <a:rPr lang="en-US" dirty="0" smtClean="0">
                <a:hlinkClick r:id="rId2"/>
              </a:rPr>
              <a:t>https</a:t>
            </a:r>
            <a:r>
              <a:rPr lang="en-US" dirty="0">
                <a:hlinkClick r:id="rId2"/>
              </a:rPr>
              <a:t>://</a:t>
            </a:r>
            <a:r>
              <a:rPr lang="en-US" dirty="0" smtClean="0">
                <a:hlinkClick r:id="rId2"/>
              </a:rPr>
              <a:t>www.lskysd.ca/ProgramsLearning/CurriculumAndInstruction/StrategicPlan/Literacy/Reading/Guided/Pages/default.aspx</a:t>
            </a:r>
            <a:r>
              <a:rPr lang="en-US" dirty="0" smtClean="0"/>
              <a:t> </a:t>
            </a:r>
          </a:p>
          <a:p>
            <a:pPr marL="114300" indent="0">
              <a:buNone/>
            </a:pPr>
            <a:endParaRPr lang="en-US" dirty="0" smtClean="0"/>
          </a:p>
          <a:p>
            <a:r>
              <a:rPr lang="en-US" dirty="0" smtClean="0"/>
              <a:t>Habits of Mind reading comprehension:  </a:t>
            </a:r>
            <a:r>
              <a:rPr lang="en-US" dirty="0" err="1" smtClean="0"/>
              <a:t>lsky</a:t>
            </a:r>
            <a:r>
              <a:rPr lang="en-US" dirty="0" smtClean="0"/>
              <a:t> curriculum connections link above </a:t>
            </a:r>
          </a:p>
          <a:p>
            <a:pPr marL="139700" indent="0">
              <a:buNone/>
            </a:pPr>
            <a:endParaRPr lang="en-US" dirty="0"/>
          </a:p>
        </p:txBody>
      </p:sp>
    </p:spTree>
    <p:extLst>
      <p:ext uri="{BB962C8B-B14F-4D97-AF65-F5344CB8AC3E}">
        <p14:creationId xmlns:p14="http://schemas.microsoft.com/office/powerpoint/2010/main" val="3261341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Resources:  Writing</a:t>
            </a:r>
            <a:endParaRPr lang="en-US" dirty="0"/>
          </a:p>
        </p:txBody>
      </p:sp>
      <p:sp>
        <p:nvSpPr>
          <p:cNvPr id="4" name="Text Placeholder 3"/>
          <p:cNvSpPr>
            <a:spLocks noGrp="1"/>
          </p:cNvSpPr>
          <p:nvPr>
            <p:ph type="body" idx="1"/>
          </p:nvPr>
        </p:nvSpPr>
        <p:spPr/>
        <p:txBody>
          <a:bodyPr/>
          <a:lstStyle/>
          <a:p>
            <a:pPr marL="114300" indent="0">
              <a:buNone/>
            </a:pPr>
            <a:r>
              <a:rPr lang="en-US" dirty="0" smtClean="0"/>
              <a:t>Focus on a piece of writing student would like to “publish” or begin with Quick Writing activities to build fluency.</a:t>
            </a:r>
          </a:p>
          <a:p>
            <a:endParaRPr lang="en-US" dirty="0"/>
          </a:p>
          <a:p>
            <a:r>
              <a:rPr lang="en-US" dirty="0" smtClean="0"/>
              <a:t>Quick writes from spoken word poetry video prompts on Penny </a:t>
            </a:r>
            <a:r>
              <a:rPr lang="en-US" dirty="0" err="1" smtClean="0"/>
              <a:t>Kittle’s</a:t>
            </a:r>
            <a:r>
              <a:rPr lang="en-US" dirty="0"/>
              <a:t> website:  </a:t>
            </a:r>
            <a:r>
              <a:rPr lang="en-US" dirty="0">
                <a:hlinkClick r:id="rId3"/>
              </a:rPr>
              <a:t>http://</a:t>
            </a:r>
            <a:r>
              <a:rPr lang="en-US" dirty="0" smtClean="0">
                <a:hlinkClick r:id="rId3"/>
              </a:rPr>
              <a:t>pennykittle.net/index.php?page=spoken-word-poetry-videos</a:t>
            </a:r>
            <a:r>
              <a:rPr lang="en-US" dirty="0" smtClean="0"/>
              <a:t>  </a:t>
            </a:r>
          </a:p>
          <a:p>
            <a:pPr marL="114300" indent="0">
              <a:buNone/>
            </a:pPr>
            <a:r>
              <a:rPr lang="en-US" dirty="0"/>
              <a:t> </a:t>
            </a:r>
            <a:r>
              <a:rPr lang="en-US" dirty="0" smtClean="0"/>
              <a:t>     Mentor texts and passages also on website</a:t>
            </a:r>
          </a:p>
          <a:p>
            <a:pPr marL="114300" indent="0">
              <a:buNone/>
            </a:pPr>
            <a:endParaRPr lang="en-US" dirty="0" smtClean="0"/>
          </a:p>
          <a:p>
            <a:r>
              <a:rPr lang="en-US" dirty="0" smtClean="0"/>
              <a:t>Quick Writes for inside writing (Kittle and Graves)</a:t>
            </a:r>
          </a:p>
          <a:p>
            <a:pPr marL="114300" indent="0">
              <a:buNone/>
            </a:pPr>
            <a:endParaRPr lang="en-US" dirty="0"/>
          </a:p>
        </p:txBody>
      </p:sp>
    </p:spTree>
    <p:extLst>
      <p:ext uri="{BB962C8B-B14F-4D97-AF65-F5344CB8AC3E}">
        <p14:creationId xmlns:p14="http://schemas.microsoft.com/office/powerpoint/2010/main" val="3446994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Resources:  Writing</a:t>
            </a:r>
            <a:endParaRPr lang="en-US" dirty="0"/>
          </a:p>
        </p:txBody>
      </p:sp>
      <p:sp>
        <p:nvSpPr>
          <p:cNvPr id="4" name="Text Placeholder 3"/>
          <p:cNvSpPr>
            <a:spLocks noGrp="1"/>
          </p:cNvSpPr>
          <p:nvPr>
            <p:ph type="body" idx="1"/>
          </p:nvPr>
        </p:nvSpPr>
        <p:spPr/>
        <p:txBody>
          <a:bodyPr/>
          <a:lstStyle/>
          <a:p>
            <a:r>
              <a:rPr lang="en-US" dirty="0" smtClean="0"/>
              <a:t>Tune in to Learning Video  / writing resources: </a:t>
            </a:r>
            <a:r>
              <a:rPr lang="en-US" dirty="0" smtClean="0">
                <a:hlinkClick r:id="rId3"/>
              </a:rPr>
              <a:t>http</a:t>
            </a:r>
            <a:r>
              <a:rPr lang="en-US" dirty="0">
                <a:hlinkClick r:id="rId3"/>
              </a:rPr>
              <a:t>://</a:t>
            </a:r>
            <a:r>
              <a:rPr lang="en-US" dirty="0" smtClean="0">
                <a:hlinkClick r:id="rId3"/>
              </a:rPr>
              <a:t>www.tv411.org/writing</a:t>
            </a:r>
            <a:endParaRPr lang="en-US" dirty="0" smtClean="0"/>
          </a:p>
          <a:p>
            <a:endParaRPr lang="en-US" dirty="0" smtClean="0"/>
          </a:p>
          <a:p>
            <a:pPr marL="114300" indent="0">
              <a:buNone/>
            </a:pPr>
            <a:r>
              <a:rPr lang="en-US" dirty="0" smtClean="0"/>
              <a:t>Writing  strategy lessons:</a:t>
            </a:r>
          </a:p>
          <a:p>
            <a:r>
              <a:rPr lang="en-US" dirty="0" smtClean="0"/>
              <a:t>Jennifer </a:t>
            </a:r>
            <a:r>
              <a:rPr lang="en-US" dirty="0" err="1" smtClean="0"/>
              <a:t>Serravallo</a:t>
            </a:r>
            <a:r>
              <a:rPr lang="en-US" dirty="0" smtClean="0"/>
              <a:t>, </a:t>
            </a:r>
            <a:r>
              <a:rPr lang="en-US" i="1" dirty="0" smtClean="0"/>
              <a:t>The Writing Strategies Book</a:t>
            </a:r>
            <a:r>
              <a:rPr lang="en-US" dirty="0" smtClean="0"/>
              <a:t>, 2017</a:t>
            </a:r>
          </a:p>
          <a:p>
            <a:endParaRPr lang="en-US" dirty="0"/>
          </a:p>
          <a:p>
            <a:pPr marL="114300" indent="0">
              <a:buNone/>
            </a:pPr>
            <a:r>
              <a:rPr lang="en-US" dirty="0" smtClean="0"/>
              <a:t>Writing assessment:</a:t>
            </a:r>
          </a:p>
          <a:p>
            <a:r>
              <a:rPr lang="en-US" dirty="0" err="1" smtClean="0"/>
              <a:t>Serravallo</a:t>
            </a:r>
            <a:r>
              <a:rPr lang="en-US" dirty="0" smtClean="0"/>
              <a:t> Look fors:  Informational, opinion and personal memoir writing:   </a:t>
            </a:r>
          </a:p>
          <a:p>
            <a:pPr marL="114300" indent="0">
              <a:buNone/>
            </a:pPr>
            <a:r>
              <a:rPr lang="en-US" dirty="0">
                <a:hlinkClick r:id="rId4"/>
              </a:rPr>
              <a:t>https://</a:t>
            </a:r>
            <a:r>
              <a:rPr lang="en-US" dirty="0" smtClean="0">
                <a:hlinkClick r:id="rId4"/>
              </a:rPr>
              <a:t>www.lskysd.ca/ProgramsLearning/CurriculumAndInstruction/StrategicPlan/Literacy/Writing/Guided/Pages/default.aspx</a:t>
            </a:r>
            <a:r>
              <a:rPr lang="en-US" dirty="0" smtClean="0"/>
              <a:t>    </a:t>
            </a:r>
            <a:endParaRPr lang="en-US" dirty="0"/>
          </a:p>
        </p:txBody>
      </p:sp>
    </p:spTree>
    <p:extLst>
      <p:ext uri="{BB962C8B-B14F-4D97-AF65-F5344CB8AC3E}">
        <p14:creationId xmlns:p14="http://schemas.microsoft.com/office/powerpoint/2010/main" val="2402906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wrap="square" lIns="91425" tIns="91425" rIns="91425" bIns="91425" anchor="b" anchorCtr="0">
            <a:noAutofit/>
          </a:bodyPr>
          <a:lstStyle/>
          <a:p>
            <a:pPr lvl="0"/>
            <a:r>
              <a:rPr lang="en" dirty="0" smtClean="0"/>
              <a:t/>
            </a:r>
            <a:br>
              <a:rPr lang="en" dirty="0" smtClean="0"/>
            </a:br>
            <a:r>
              <a:rPr lang="en" dirty="0"/>
              <a:t/>
            </a:r>
            <a:br>
              <a:rPr lang="en" dirty="0"/>
            </a:br>
            <a:r>
              <a:rPr lang="en" dirty="0" smtClean="0">
                <a:latin typeface="Times New Roman" panose="02020603050405020304" pitchFamily="18" charset="0"/>
                <a:cs typeface="Times New Roman" panose="02020603050405020304" pitchFamily="18" charset="0"/>
              </a:rPr>
              <a:t/>
            </a:r>
            <a:br>
              <a:rPr lang="en" dirty="0" smtClean="0">
                <a:latin typeface="Times New Roman" panose="02020603050405020304" pitchFamily="18" charset="0"/>
                <a:cs typeface="Times New Roman" panose="02020603050405020304" pitchFamily="18" charset="0"/>
              </a:rPr>
            </a:br>
            <a:r>
              <a:rPr lang="en" dirty="0"/>
              <a:t/>
            </a:r>
            <a:br>
              <a:rPr lang="en" dirty="0"/>
            </a:br>
            <a:endParaRPr sz="2400" dirty="0"/>
          </a:p>
        </p:txBody>
      </p:sp>
      <p:sp>
        <p:nvSpPr>
          <p:cNvPr id="2" name="Subtitle 1"/>
          <p:cNvSpPr>
            <a:spLocks noGrp="1"/>
          </p:cNvSpPr>
          <p:nvPr>
            <p:ph type="subTitle" idx="4294967295"/>
          </p:nvPr>
        </p:nvSpPr>
        <p:spPr>
          <a:xfrm>
            <a:off x="0" y="1109581"/>
            <a:ext cx="4508938" cy="1665150"/>
          </a:xfrm>
        </p:spPr>
        <p:txBody>
          <a:bodyPr/>
          <a:lstStyle/>
          <a:p>
            <a:pPr marL="114300" indent="0" algn="ctr">
              <a:buNone/>
            </a:pPr>
            <a:r>
              <a:rPr lang="en" sz="4400" dirty="0" smtClean="0">
                <a:latin typeface="Times New Roman" panose="02020603050405020304" pitchFamily="18" charset="0"/>
                <a:cs typeface="Times New Roman" panose="02020603050405020304" pitchFamily="18" charset="0"/>
              </a:rPr>
              <a:t>Begin with </a:t>
            </a:r>
            <a:r>
              <a:rPr lang="en" sz="4400" dirty="0">
                <a:latin typeface="Times New Roman" panose="02020603050405020304" pitchFamily="18" charset="0"/>
                <a:cs typeface="Times New Roman" panose="02020603050405020304" pitchFamily="18" charset="0"/>
              </a:rPr>
              <a:t>the</a:t>
            </a:r>
            <a:r>
              <a:rPr lang="en" sz="4400" dirty="0" smtClean="0">
                <a:latin typeface="Times New Roman" panose="02020603050405020304" pitchFamily="18" charset="0"/>
                <a:cs typeface="Times New Roman" panose="02020603050405020304" pitchFamily="18" charset="0"/>
              </a:rPr>
              <a:t>…</a:t>
            </a:r>
          </a:p>
          <a:p>
            <a:pPr marL="114300" indent="0">
              <a:buNone/>
            </a:pPr>
            <a:endParaRPr lang="en" sz="4400" dirty="0">
              <a:latin typeface="Times New Roman" panose="02020603050405020304" pitchFamily="18" charset="0"/>
              <a:ea typeface="Cambria" panose="02040503050406030204" pitchFamily="18" charset="0"/>
              <a:cs typeface="Times New Roman" panose="02020603050405020304" pitchFamily="18" charset="0"/>
            </a:endParaRPr>
          </a:p>
          <a:p>
            <a:pPr marL="114300" indent="0" algn="ctr">
              <a:buNone/>
            </a:pPr>
            <a:r>
              <a:rPr lang="en" sz="4400" dirty="0" smtClean="0">
                <a:latin typeface="Times New Roman" panose="02020603050405020304" pitchFamily="18" charset="0"/>
                <a:ea typeface="Cambria" panose="02040503050406030204" pitchFamily="18" charset="0"/>
                <a:cs typeface="Times New Roman" panose="02020603050405020304" pitchFamily="18" charset="0"/>
              </a:rPr>
              <a:t>“Why?”</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9038" y="778504"/>
            <a:ext cx="4720323" cy="3541248"/>
          </a:xfrm>
          <a:prstGeom prst="rect">
            <a:avLst/>
          </a:prstGeom>
        </p:spPr>
      </p:pic>
    </p:spTree>
    <p:extLst>
      <p:ext uri="{BB962C8B-B14F-4D97-AF65-F5344CB8AC3E}">
        <p14:creationId xmlns:p14="http://schemas.microsoft.com/office/powerpoint/2010/main" val="3907370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wrap="square" lIns="91425" tIns="91425" rIns="91425" bIns="91425" anchor="b" anchorCtr="0">
            <a:noAutofit/>
          </a:bodyPr>
          <a:lstStyle/>
          <a:p>
            <a:pPr lvl="0"/>
            <a:r>
              <a:rPr lang="en" dirty="0" smtClean="0"/>
              <a:t/>
            </a:r>
            <a:br>
              <a:rPr lang="en" dirty="0" smtClean="0"/>
            </a:br>
            <a:r>
              <a:rPr lang="en" dirty="0"/>
              <a:t/>
            </a:r>
            <a:br>
              <a:rPr lang="en" dirty="0"/>
            </a:br>
            <a:endParaRPr sz="2400" dirty="0"/>
          </a:p>
        </p:txBody>
      </p:sp>
      <p:sp>
        <p:nvSpPr>
          <p:cNvPr id="5" name="Text Placeholder 4"/>
          <p:cNvSpPr>
            <a:spLocks noGrp="1"/>
          </p:cNvSpPr>
          <p:nvPr>
            <p:ph type="body" idx="1"/>
          </p:nvPr>
        </p:nvSpPr>
        <p:spPr/>
        <p:txBody>
          <a:bodyPr/>
          <a:lstStyle/>
          <a:p>
            <a:pPr marL="114300" indent="0" algn="ctr">
              <a:buNone/>
            </a:pPr>
            <a:r>
              <a:rPr lang="en" sz="3200" dirty="0">
                <a:latin typeface="Times New Roman" panose="02020603050405020304" pitchFamily="18" charset="0"/>
                <a:ea typeface="Cambria" panose="02040503050406030204" pitchFamily="18" charset="0"/>
                <a:cs typeface="Times New Roman" panose="02020603050405020304" pitchFamily="18" charset="0"/>
              </a:rPr>
              <a:t>The Myth of the Average</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p>
            <a:pPr marL="114300" indent="0">
              <a:buNone/>
            </a:pPr>
            <a:endParaRPr lang="en-US" dirty="0">
              <a:hlinkClick r:id="rId3"/>
            </a:endParaRPr>
          </a:p>
          <a:p>
            <a:pPr marL="114300" indent="0" algn="ctr">
              <a:buNone/>
            </a:pPr>
            <a:r>
              <a:rPr lang="en-US" sz="2800" dirty="0">
                <a:hlinkClick r:id="rId3"/>
              </a:rPr>
              <a:t>https://www.youtube.com/watch?v=4eBmyttcfU4</a:t>
            </a:r>
            <a:r>
              <a:rPr lang="en-US" sz="2800" dirty="0"/>
              <a:t>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1365" y="398034"/>
            <a:ext cx="2936837" cy="4152452"/>
          </a:xfrm>
        </p:spPr>
        <p:txBody>
          <a:bodyPr/>
          <a:lstStyle/>
          <a:p>
            <a:r>
              <a:rPr lang="en-US" sz="4000" dirty="0" smtClean="0">
                <a:latin typeface="Cambria" panose="02040503050406030204" pitchFamily="18" charset="0"/>
                <a:ea typeface="Cambria" panose="02040503050406030204" pitchFamily="18" charset="0"/>
                <a:cs typeface="Times New Roman" panose="02020603050405020304" pitchFamily="18" charset="0"/>
              </a:rPr>
              <a:t>Connections</a:t>
            </a:r>
            <a:br>
              <a:rPr lang="en-US" sz="4000" dirty="0" smtClean="0">
                <a:latin typeface="Cambria" panose="02040503050406030204" pitchFamily="18" charset="0"/>
                <a:ea typeface="Cambria" panose="02040503050406030204" pitchFamily="18" charset="0"/>
                <a:cs typeface="Times New Roman" panose="02020603050405020304" pitchFamily="18" charset="0"/>
              </a:rPr>
            </a:br>
            <a:r>
              <a:rPr lang="en-US" sz="4000" dirty="0" smtClean="0">
                <a:latin typeface="Cambria" panose="02040503050406030204" pitchFamily="18" charset="0"/>
                <a:ea typeface="Cambria" panose="02040503050406030204" pitchFamily="18" charset="0"/>
                <a:cs typeface="Times New Roman" panose="02020603050405020304" pitchFamily="18" charset="0"/>
              </a:rPr>
              <a:t>Concepts</a:t>
            </a:r>
            <a:br>
              <a:rPr lang="en-US" sz="4000" dirty="0" smtClean="0">
                <a:latin typeface="Cambria" panose="02040503050406030204" pitchFamily="18" charset="0"/>
                <a:ea typeface="Cambria" panose="02040503050406030204" pitchFamily="18" charset="0"/>
                <a:cs typeface="Times New Roman" panose="02020603050405020304" pitchFamily="18" charset="0"/>
              </a:rPr>
            </a:br>
            <a:r>
              <a:rPr lang="en-US" sz="4000" dirty="0" smtClean="0">
                <a:latin typeface="Cambria" panose="02040503050406030204" pitchFamily="18" charset="0"/>
                <a:ea typeface="Cambria" panose="02040503050406030204" pitchFamily="18" charset="0"/>
                <a:cs typeface="Times New Roman" panose="02020603050405020304" pitchFamily="18" charset="0"/>
              </a:rPr>
              <a:t>Challenges</a:t>
            </a:r>
            <a:br>
              <a:rPr lang="en-US" sz="4000" dirty="0" smtClean="0">
                <a:latin typeface="Cambria" panose="02040503050406030204" pitchFamily="18" charset="0"/>
                <a:ea typeface="Cambria" panose="02040503050406030204" pitchFamily="18" charset="0"/>
                <a:cs typeface="Times New Roman" panose="02020603050405020304" pitchFamily="18" charset="0"/>
              </a:rPr>
            </a:br>
            <a:r>
              <a:rPr lang="en-US" sz="4000" dirty="0" smtClean="0">
                <a:latin typeface="Cambria" panose="02040503050406030204" pitchFamily="18" charset="0"/>
                <a:ea typeface="Cambria" panose="02040503050406030204" pitchFamily="18" charset="0"/>
                <a:cs typeface="Times New Roman" panose="02020603050405020304" pitchFamily="18" charset="0"/>
              </a:rPr>
              <a:t>Changes</a:t>
            </a:r>
            <a:endParaRPr lang="en-US" sz="4000" dirty="0">
              <a:latin typeface="Cambria" panose="02040503050406030204" pitchFamily="18" charset="0"/>
              <a:ea typeface="Cambria" panose="02040503050406030204" pitchFamily="18" charset="0"/>
              <a:cs typeface="Times New Roman" panose="02020603050405020304" pitchFamily="18" charset="0"/>
            </a:endParaRPr>
          </a:p>
        </p:txBody>
      </p:sp>
      <p:pic>
        <p:nvPicPr>
          <p:cNvPr id="3074" name="Picture 2" descr="Image result for pixabay classroom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202" y="518002"/>
            <a:ext cx="5868772" cy="391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011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dirty="0" smtClean="0">
                <a:latin typeface="Times New Roman" panose="02020603050405020304" pitchFamily="18" charset="0"/>
                <a:cs typeface="Times New Roman" panose="02020603050405020304" pitchFamily="18" charset="0"/>
              </a:rPr>
              <a:t>What does literacy intervention look like at the high school level?</a:t>
            </a:r>
            <a:endParaRPr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7900" y="458024"/>
            <a:ext cx="8368200" cy="1180995"/>
          </a:xfrm>
        </p:spPr>
        <p:txBody>
          <a:bodyPr/>
          <a:lstStyle/>
          <a:p>
            <a:pPr algn="ctr"/>
            <a:r>
              <a:rPr lang="en-US" sz="3600" dirty="0" smtClean="0">
                <a:solidFill>
                  <a:srgbClr val="00B050"/>
                </a:solidFill>
                <a:latin typeface="Cambria" panose="02040503050406030204" pitchFamily="18" charset="0"/>
                <a:ea typeface="Cambria" panose="02040503050406030204" pitchFamily="18" charset="0"/>
              </a:rPr>
              <a:t>Pedagogy, </a:t>
            </a:r>
            <a:r>
              <a:rPr lang="en-US" sz="3600" dirty="0" smtClean="0">
                <a:solidFill>
                  <a:srgbClr val="00B050"/>
                </a:solidFill>
                <a:latin typeface="Cambria" panose="02040503050406030204" pitchFamily="18" charset="0"/>
                <a:ea typeface="Cambria" panose="02040503050406030204" pitchFamily="18" charset="0"/>
              </a:rPr>
              <a:t>Andragogy </a:t>
            </a:r>
            <a:r>
              <a:rPr lang="en-US" sz="3600" dirty="0" smtClean="0">
                <a:solidFill>
                  <a:srgbClr val="00B050"/>
                </a:solidFill>
                <a:latin typeface="Cambria" panose="02040503050406030204" pitchFamily="18" charset="0"/>
                <a:ea typeface="Cambria" panose="02040503050406030204" pitchFamily="18" charset="0"/>
              </a:rPr>
              <a:t>and </a:t>
            </a:r>
            <a:r>
              <a:rPr lang="en-US" sz="3600" dirty="0" err="1" smtClean="0">
                <a:solidFill>
                  <a:srgbClr val="00B050"/>
                </a:solidFill>
                <a:latin typeface="Cambria" panose="02040503050406030204" pitchFamily="18" charset="0"/>
                <a:ea typeface="Cambria" panose="02040503050406030204" pitchFamily="18" charset="0"/>
              </a:rPr>
              <a:t>Heutagogy</a:t>
            </a:r>
            <a:endParaRPr lang="en-US" sz="3600" dirty="0">
              <a:solidFill>
                <a:srgbClr val="00B050"/>
              </a:solidFill>
              <a:latin typeface="Cambria" panose="02040503050406030204" pitchFamily="18" charset="0"/>
              <a:ea typeface="Cambria" panose="02040503050406030204" pitchFamily="18" charset="0"/>
            </a:endParaRPr>
          </a:p>
        </p:txBody>
      </p:sp>
      <p:sp>
        <p:nvSpPr>
          <p:cNvPr id="8" name="Text Placeholder 7"/>
          <p:cNvSpPr>
            <a:spLocks noGrp="1"/>
          </p:cNvSpPr>
          <p:nvPr>
            <p:ph type="body" idx="1"/>
          </p:nvPr>
        </p:nvSpPr>
        <p:spPr>
          <a:xfrm>
            <a:off x="387900" y="1828800"/>
            <a:ext cx="8368200" cy="2739923"/>
          </a:xfrm>
        </p:spPr>
        <p:txBody>
          <a:bodyPr/>
          <a:lstStyle/>
          <a:p>
            <a:pPr marL="114300" indent="0">
              <a:buNone/>
            </a:pPr>
            <a:endParaRPr lang="en-US" dirty="0" smtClean="0"/>
          </a:p>
          <a:p>
            <a:pPr marL="114300" indent="0" algn="ctr">
              <a:buNone/>
            </a:pPr>
            <a:r>
              <a:rPr lang="en-US" sz="3600" dirty="0" smtClean="0">
                <a:latin typeface="Times New Roman" panose="02020603050405020304" pitchFamily="18" charset="0"/>
                <a:cs typeface="Times New Roman" panose="02020603050405020304" pitchFamily="18" charset="0"/>
              </a:rPr>
              <a:t>Compare </a:t>
            </a:r>
            <a:r>
              <a:rPr lang="en-US" sz="3600" dirty="0" smtClean="0">
                <a:latin typeface="Times New Roman" panose="02020603050405020304" pitchFamily="18" charset="0"/>
                <a:cs typeface="Times New Roman" panose="02020603050405020304" pitchFamily="18" charset="0"/>
              </a:rPr>
              <a:t>the principles </a:t>
            </a:r>
            <a:r>
              <a:rPr lang="en-US" sz="3600" dirty="0" smtClean="0">
                <a:latin typeface="Times New Roman" panose="02020603050405020304" pitchFamily="18" charset="0"/>
                <a:cs typeface="Times New Roman" panose="02020603050405020304" pitchFamily="18" charset="0"/>
              </a:rPr>
              <a:t>of </a:t>
            </a:r>
            <a:r>
              <a:rPr lang="en-US" sz="3600" dirty="0" smtClean="0">
                <a:latin typeface="Times New Roman" panose="02020603050405020304" pitchFamily="18" charset="0"/>
                <a:cs typeface="Times New Roman" panose="02020603050405020304" pitchFamily="18" charset="0"/>
              </a:rPr>
              <a:t>learning</a:t>
            </a:r>
          </a:p>
          <a:p>
            <a:pPr marL="114300" indent="0" algn="ctr">
              <a:buNone/>
            </a:pPr>
            <a:endParaRPr lang="en-US" sz="3600" dirty="0">
              <a:latin typeface="Times New Roman" panose="02020603050405020304" pitchFamily="18" charset="0"/>
              <a:cs typeface="Times New Roman" panose="02020603050405020304" pitchFamily="18" charset="0"/>
            </a:endParaRPr>
          </a:p>
          <a:p>
            <a:pPr marL="114300" indent="0" algn="ctr">
              <a:buNone/>
            </a:pPr>
            <a:r>
              <a:rPr lang="en-US" sz="3600" dirty="0" smtClean="0">
                <a:latin typeface="Times New Roman" panose="02020603050405020304" pitchFamily="18" charset="0"/>
                <a:cs typeface="Times New Roman" panose="02020603050405020304" pitchFamily="18" charset="0"/>
              </a:rPr>
              <a:t>What is the connection to </a:t>
            </a:r>
            <a:r>
              <a:rPr lang="en-US" sz="3600" dirty="0" smtClean="0">
                <a:latin typeface="Times New Roman" panose="02020603050405020304" pitchFamily="18" charset="0"/>
                <a:cs typeface="Times New Roman" panose="02020603050405020304" pitchFamily="18" charset="0"/>
              </a:rPr>
              <a:t>high school level intervention</a:t>
            </a:r>
            <a:r>
              <a:rPr lang="en-US" sz="3600" dirty="0" smtClean="0">
                <a:latin typeface="Times New Roman" panose="02020603050405020304" pitchFamily="18" charset="0"/>
                <a:cs typeface="Times New Roman" panose="02020603050405020304" pitchFamily="18" charset="0"/>
              </a:rPr>
              <a:t>?</a:t>
            </a:r>
            <a:endParaRPr lang="en-US" dirty="0"/>
          </a:p>
          <a:p>
            <a:endParaRPr lang="en-US" dirty="0"/>
          </a:p>
        </p:txBody>
      </p:sp>
    </p:spTree>
    <p:extLst>
      <p:ext uri="{BB962C8B-B14F-4D97-AF65-F5344CB8AC3E}">
        <p14:creationId xmlns:p14="http://schemas.microsoft.com/office/powerpoint/2010/main" val="274582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imes New Roman" panose="02020603050405020304" pitchFamily="18" charset="0"/>
                <a:cs typeface="Times New Roman" panose="02020603050405020304" pitchFamily="18" charset="0"/>
              </a:rPr>
              <a:t>Self-directed learning:  Growth mindset</a:t>
            </a:r>
            <a:endParaRPr lang="en-US" sz="36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idx="4294967295"/>
          </p:nvPr>
        </p:nvSpPr>
        <p:spPr>
          <a:xfrm>
            <a:off x="6069724" y="1639019"/>
            <a:ext cx="3074276" cy="3007593"/>
          </a:xfrm>
        </p:spPr>
        <p:txBody>
          <a:bodyPr/>
          <a:lstStyle/>
          <a:p>
            <a:pPr marL="114300" indent="0">
              <a:buNone/>
            </a:pPr>
            <a:r>
              <a:rPr lang="en-US" sz="2800" dirty="0" smtClean="0">
                <a:latin typeface="Cambria" panose="02040503050406030204" pitchFamily="18" charset="0"/>
                <a:ea typeface="Cambria" panose="02040503050406030204" pitchFamily="18" charset="0"/>
              </a:rPr>
              <a:t>Learning that is:</a:t>
            </a:r>
          </a:p>
          <a:p>
            <a:r>
              <a:rPr lang="en-US" sz="2800" dirty="0" smtClean="0">
                <a:latin typeface="Cambria" panose="02040503050406030204" pitchFamily="18" charset="0"/>
                <a:ea typeface="Cambria" panose="02040503050406030204" pitchFamily="18" charset="0"/>
              </a:rPr>
              <a:t>Personalized </a:t>
            </a:r>
            <a:endParaRPr lang="en-US" sz="2800" dirty="0">
              <a:latin typeface="Cambria" panose="02040503050406030204" pitchFamily="18" charset="0"/>
              <a:ea typeface="Cambria" panose="02040503050406030204" pitchFamily="18" charset="0"/>
            </a:endParaRPr>
          </a:p>
          <a:p>
            <a:r>
              <a:rPr lang="en-US" sz="2800" dirty="0" smtClean="0">
                <a:latin typeface="Cambria" panose="02040503050406030204" pitchFamily="18" charset="0"/>
                <a:ea typeface="Cambria" panose="02040503050406030204" pitchFamily="18" charset="0"/>
              </a:rPr>
              <a:t>Goal oriented</a:t>
            </a:r>
          </a:p>
          <a:p>
            <a:pPr marL="11430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551" y="1144125"/>
            <a:ext cx="5393224" cy="3588946"/>
          </a:xfrm>
          <a:prstGeom prst="rect">
            <a:avLst/>
          </a:prstGeom>
        </p:spPr>
      </p:pic>
    </p:spTree>
    <p:extLst>
      <p:ext uri="{BB962C8B-B14F-4D97-AF65-F5344CB8AC3E}">
        <p14:creationId xmlns:p14="http://schemas.microsoft.com/office/powerpoint/2010/main" val="1210371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500" y="724200"/>
            <a:ext cx="4045200" cy="1491875"/>
          </a:xfrm>
        </p:spPr>
        <p:txBody>
          <a:bodyPr/>
          <a:lstStyle/>
          <a:p>
            <a:r>
              <a:rPr lang="en-US" dirty="0" smtClean="0">
                <a:latin typeface="Times New Roman" panose="02020603050405020304" pitchFamily="18" charset="0"/>
                <a:cs typeface="Times New Roman" panose="02020603050405020304" pitchFamily="18" charset="0"/>
              </a:rPr>
              <a:t>Begin with the students</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462082" y="8449991"/>
            <a:ext cx="1621661" cy="568494"/>
          </a:xfrm>
        </p:spPr>
        <p:txBody>
          <a:bodyPr/>
          <a:lstStyle/>
          <a:p>
            <a:endParaRPr lang="en-US" dirty="0"/>
          </a:p>
        </p:txBody>
      </p:sp>
      <p:sp>
        <p:nvSpPr>
          <p:cNvPr id="4" name="Text Placeholder 3"/>
          <p:cNvSpPr>
            <a:spLocks noGrp="1"/>
          </p:cNvSpPr>
          <p:nvPr>
            <p:ph type="body" idx="2"/>
          </p:nvPr>
        </p:nvSpPr>
        <p:spPr/>
        <p:txBody>
          <a:bodyPr/>
          <a:lstStyle/>
          <a:p>
            <a:r>
              <a:rPr lang="en-US" sz="2400" dirty="0" smtClean="0">
                <a:latin typeface="Times New Roman" panose="02020603050405020304" pitchFamily="18" charset="0"/>
                <a:cs typeface="Times New Roman" panose="02020603050405020304" pitchFamily="18" charset="0"/>
              </a:rPr>
              <a:t>Establishing learning goals</a:t>
            </a:r>
          </a:p>
          <a:p>
            <a:r>
              <a:rPr lang="en-US" sz="2400" dirty="0" smtClean="0">
                <a:latin typeface="Times New Roman" panose="02020603050405020304" pitchFamily="18" charset="0"/>
                <a:cs typeface="Times New Roman" panose="02020603050405020304" pitchFamily="18" charset="0"/>
              </a:rPr>
              <a:t>Individual or small group instruction </a:t>
            </a:r>
          </a:p>
          <a:p>
            <a:r>
              <a:rPr lang="en-US" sz="2400" dirty="0" smtClean="0">
                <a:latin typeface="Times New Roman" panose="02020603050405020304" pitchFamily="18" charset="0"/>
                <a:cs typeface="Times New Roman" panose="02020603050405020304" pitchFamily="18" charset="0"/>
              </a:rPr>
              <a:t>Conferencing: </a:t>
            </a:r>
            <a:r>
              <a:rPr lang="en-US" sz="2400" dirty="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trength-based formative assessment </a:t>
            </a:r>
            <a:endParaRPr lang="en-US" sz="2400" dirty="0">
              <a:latin typeface="Times New Roman" panose="02020603050405020304" pitchFamily="18" charset="0"/>
              <a:cs typeface="Times New Roman" panose="02020603050405020304" pitchFamily="18" charset="0"/>
            </a:endParaRPr>
          </a:p>
        </p:txBody>
      </p:sp>
      <p:pic>
        <p:nvPicPr>
          <p:cNvPr id="4098" name="Picture 2" descr="Image result for student centered le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55" y="2216075"/>
            <a:ext cx="4002745" cy="2281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214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87900" y="553441"/>
            <a:ext cx="8368200" cy="686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latin typeface="Times New Roman" panose="02020603050405020304" pitchFamily="18" charset="0"/>
                <a:cs typeface="Times New Roman" panose="02020603050405020304" pitchFamily="18" charset="0"/>
              </a:rPr>
              <a:t>      </a:t>
            </a:r>
            <a:r>
              <a:rPr lang="en" sz="3600" dirty="0" smtClean="0">
                <a:latin typeface="Times New Roman" panose="02020603050405020304" pitchFamily="18" charset="0"/>
                <a:cs typeface="Times New Roman" panose="02020603050405020304" pitchFamily="18" charset="0"/>
              </a:rPr>
              <a:t>Structures </a:t>
            </a:r>
            <a:endParaRPr sz="3600" dirty="0">
              <a:latin typeface="Times New Roman" panose="02020603050405020304" pitchFamily="18" charset="0"/>
              <a:cs typeface="Times New Roman" panose="02020603050405020304" pitchFamily="18" charset="0"/>
            </a:endParaRPr>
          </a:p>
        </p:txBody>
      </p:sp>
      <p:sp>
        <p:nvSpPr>
          <p:cNvPr id="80" name="Google Shape;80;p16"/>
          <p:cNvSpPr txBox="1">
            <a:spLocks noGrp="1"/>
          </p:cNvSpPr>
          <p:nvPr>
            <p:ph type="subTitle" idx="4294967295"/>
          </p:nvPr>
        </p:nvSpPr>
        <p:spPr>
          <a:xfrm>
            <a:off x="0" y="1144125"/>
            <a:ext cx="4044950" cy="148001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t>
            </a:r>
            <a:endParaRPr sz="2400" dirty="0">
              <a:latin typeface="Cambria" panose="02040503050406030204" pitchFamily="18" charset="0"/>
              <a:ea typeface="Cambria" panose="02040503050406030204" pitchFamily="18" charset="0"/>
            </a:endParaRPr>
          </a:p>
        </p:txBody>
      </p:sp>
      <p:sp>
        <p:nvSpPr>
          <p:cNvPr id="81" name="Google Shape;81;p16"/>
          <p:cNvSpPr txBox="1">
            <a:spLocks noGrp="1"/>
          </p:cNvSpPr>
          <p:nvPr>
            <p:ph type="body" idx="4294967295"/>
          </p:nvPr>
        </p:nvSpPr>
        <p:spPr>
          <a:xfrm>
            <a:off x="5723135" y="1144126"/>
            <a:ext cx="3420865" cy="3275474"/>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US" sz="2800" dirty="0" smtClean="0">
                <a:latin typeface="Times New Roman" panose="02020603050405020304" pitchFamily="18" charset="0"/>
                <a:cs typeface="Times New Roman" panose="02020603050405020304" pitchFamily="18" charset="0"/>
              </a:rPr>
              <a:t>Reading / Writing Workshop </a:t>
            </a:r>
            <a:endParaRPr sz="2800" dirty="0">
              <a:latin typeface="Times New Roman" panose="02020603050405020304" pitchFamily="18" charset="0"/>
              <a:cs typeface="Times New Roman" panose="02020603050405020304" pitchFamily="18" charset="0"/>
            </a:endParaRPr>
          </a:p>
          <a:p>
            <a:pPr marL="457200" lvl="0" indent="-342900" algn="l" rtl="0">
              <a:spcBef>
                <a:spcPts val="1600"/>
              </a:spcBef>
              <a:spcAft>
                <a:spcPts val="0"/>
              </a:spcAft>
              <a:buSzPts val="1800"/>
              <a:buChar char="●"/>
            </a:pPr>
            <a:r>
              <a:rPr lang="en-US" sz="2800" dirty="0" smtClean="0">
                <a:latin typeface="Times New Roman" panose="02020603050405020304" pitchFamily="18" charset="0"/>
                <a:cs typeface="Times New Roman" panose="02020603050405020304" pitchFamily="18" charset="0"/>
              </a:rPr>
              <a:t>Conferencing</a:t>
            </a:r>
            <a:endParaRPr sz="2800" dirty="0">
              <a:latin typeface="Times New Roman" panose="02020603050405020304" pitchFamily="18" charset="0"/>
              <a:cs typeface="Times New Roman" panose="02020603050405020304" pitchFamily="18" charset="0"/>
            </a:endParaRPr>
          </a:p>
          <a:p>
            <a:pPr marL="457200" lvl="0" indent="-342900" algn="l" rtl="0">
              <a:spcBef>
                <a:spcPts val="1600"/>
              </a:spcBef>
              <a:spcAft>
                <a:spcPts val="1600"/>
              </a:spcAft>
              <a:buSzPts val="1800"/>
              <a:buChar char="●"/>
            </a:pPr>
            <a:r>
              <a:rPr lang="en" sz="2800" dirty="0" smtClean="0">
                <a:latin typeface="Times New Roman" panose="02020603050405020304" pitchFamily="18" charset="0"/>
                <a:cs typeface="Times New Roman" panose="02020603050405020304" pitchFamily="18" charset="0"/>
              </a:rPr>
              <a:t>Small group instruction</a:t>
            </a:r>
          </a:p>
        </p:txBody>
      </p:sp>
      <p:pic>
        <p:nvPicPr>
          <p:cNvPr id="5" name="Picture 4"/>
          <p:cNvPicPr>
            <a:picLocks noChangeAspect="1"/>
          </p:cNvPicPr>
          <p:nvPr/>
        </p:nvPicPr>
        <p:blipFill>
          <a:blip r:embed="rId3"/>
          <a:stretch>
            <a:fillRect/>
          </a:stretch>
        </p:blipFill>
        <p:spPr>
          <a:xfrm>
            <a:off x="581850" y="1349076"/>
            <a:ext cx="4947335" cy="329822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A23CA5BB326A47AD76A48B4BF7C461" ma:contentTypeVersion="1" ma:contentTypeDescription="Create a new document." ma:contentTypeScope="" ma:versionID="4455337919d433e9e6a3dfec99c8a1a6">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47E833D-469C-4626-A21C-5A8504E3B3C3}"/>
</file>

<file path=customXml/itemProps2.xml><?xml version="1.0" encoding="utf-8"?>
<ds:datastoreItem xmlns:ds="http://schemas.openxmlformats.org/officeDocument/2006/customXml" ds:itemID="{6EF1621E-9EB1-407E-9D79-C42918300A63}"/>
</file>

<file path=customXml/itemProps3.xml><?xml version="1.0" encoding="utf-8"?>
<ds:datastoreItem xmlns:ds="http://schemas.openxmlformats.org/officeDocument/2006/customXml" ds:itemID="{433D9C1E-C415-43C8-B426-487682493BFB}"/>
</file>

<file path=docProps/app.xml><?xml version="1.0" encoding="utf-8"?>
<Properties xmlns="http://schemas.openxmlformats.org/officeDocument/2006/extended-properties" xmlns:vt="http://schemas.openxmlformats.org/officeDocument/2006/docPropsVTypes">
  <TotalTime>3612</TotalTime>
  <Words>855</Words>
  <Application>Microsoft Office PowerPoint</Application>
  <PresentationFormat>On-screen Show (16:9)</PresentationFormat>
  <Paragraphs>114</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Roboto Slab</vt:lpstr>
      <vt:lpstr>Roboto</vt:lpstr>
      <vt:lpstr>Arial</vt:lpstr>
      <vt:lpstr>Times New Roman</vt:lpstr>
      <vt:lpstr>Cambria</vt:lpstr>
      <vt:lpstr>Marina</vt:lpstr>
      <vt:lpstr>Literacy Intervention</vt:lpstr>
      <vt:lpstr>    </vt:lpstr>
      <vt:lpstr>  </vt:lpstr>
      <vt:lpstr>Connections Concepts Challenges Changes</vt:lpstr>
      <vt:lpstr>What does literacy intervention look like at the high school level?</vt:lpstr>
      <vt:lpstr>Pedagogy, Andragogy and Heutagogy</vt:lpstr>
      <vt:lpstr>Self-directed learning:  Growth mindset</vt:lpstr>
      <vt:lpstr>Begin with the students</vt:lpstr>
      <vt:lpstr>      Structures </vt:lpstr>
      <vt:lpstr>      Structures </vt:lpstr>
      <vt:lpstr>Structures</vt:lpstr>
      <vt:lpstr>Designing Personalized Instruction</vt:lpstr>
      <vt:lpstr>Resources - Reading</vt:lpstr>
      <vt:lpstr>Resources - Reading</vt:lpstr>
      <vt:lpstr>Resources:  Writing</vt:lpstr>
      <vt:lpstr>Resources:  Writing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Density Experiment</dc:title>
  <dc:creator>Kate Carlisle</dc:creator>
  <cp:lastModifiedBy>Kate Carlisle</cp:lastModifiedBy>
  <cp:revision>36</cp:revision>
  <dcterms:modified xsi:type="dcterms:W3CDTF">2018-09-23T01:18:30Z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0x0101003EA23CA5BB326A47AD76A48B4BF7C461</vt:lpwstr>
  </property>
</Properties>
</file>