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63" r:id="rId6"/>
    <p:sldId id="265" r:id="rId7"/>
    <p:sldId id="267" r:id="rId8"/>
    <p:sldId id="288" r:id="rId9"/>
    <p:sldId id="275" r:id="rId10"/>
    <p:sldId id="276" r:id="rId11"/>
    <p:sldId id="277" r:id="rId12"/>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47993" autoAdjust="0"/>
  </p:normalViewPr>
  <p:slideViewPr>
    <p:cSldViewPr snapToGrid="0">
      <p:cViewPr varScale="1">
        <p:scale>
          <a:sx n="35" d="100"/>
          <a:sy n="35" d="100"/>
        </p:scale>
        <p:origin x="1104" y="48"/>
      </p:cViewPr>
      <p:guideLst/>
    </p:cSldViewPr>
  </p:slideViewPr>
  <p:notesTextViewPr>
    <p:cViewPr>
      <p:scale>
        <a:sx n="1" d="1"/>
        <a:sy n="1" d="1"/>
      </p:scale>
      <p:origin x="0" y="-48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72A5550-DF55-4B44-AECB-EC69BA89CA44}" type="datetimeFigureOut">
              <a:rPr lang="en-US" smtClean="0"/>
              <a:t>10/1/2018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A9B9A4A-32C4-4A6C-AB11-163CF14C22F0}" type="slidenum">
              <a:rPr lang="en-US" smtClean="0"/>
              <a:t>‹#›</a:t>
            </a:fld>
            <a:endParaRPr lang="en-US"/>
          </a:p>
        </p:txBody>
      </p:sp>
    </p:spTree>
    <p:extLst>
      <p:ext uri="{BB962C8B-B14F-4D97-AF65-F5344CB8AC3E}">
        <p14:creationId xmlns:p14="http://schemas.microsoft.com/office/powerpoint/2010/main" val="2117290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Ø"/>
            </a:pPr>
            <a:r>
              <a:rPr lang="en-US" b="1" dirty="0">
                <a:solidFill>
                  <a:schemeClr val="accent2">
                    <a:lumMod val="50000"/>
                  </a:schemeClr>
                </a:solidFill>
              </a:rPr>
              <a:t>Important to remember the rationale for the changes</a:t>
            </a:r>
          </a:p>
          <a:p>
            <a:pPr>
              <a:buFont typeface="Wingdings" panose="05000000000000000000" pitchFamily="2" charset="2"/>
              <a:buChar char="Ø"/>
            </a:pPr>
            <a:endParaRPr lang="en-US" b="1" dirty="0">
              <a:solidFill>
                <a:schemeClr val="accent2">
                  <a:lumMod val="50000"/>
                </a:schemeClr>
              </a:solidFill>
            </a:endParaRPr>
          </a:p>
          <a:p>
            <a:pPr>
              <a:buFont typeface="Wingdings" panose="05000000000000000000" pitchFamily="2" charset="2"/>
              <a:buChar char="Ø"/>
            </a:pPr>
            <a:r>
              <a:rPr lang="en-US" b="1" dirty="0">
                <a:solidFill>
                  <a:schemeClr val="accent2">
                    <a:lumMod val="50000"/>
                  </a:schemeClr>
                </a:solidFill>
              </a:rPr>
              <a:t>Consistency</a:t>
            </a:r>
            <a:r>
              <a:rPr lang="en-US" dirty="0"/>
              <a:t> in administrative </a:t>
            </a:r>
            <a:r>
              <a:rPr lang="en-US" b="1" dirty="0">
                <a:solidFill>
                  <a:schemeClr val="accent2">
                    <a:lumMod val="50000"/>
                  </a:schemeClr>
                </a:solidFill>
              </a:rPr>
              <a:t>protocols and scoring procedures </a:t>
            </a:r>
            <a:r>
              <a:rPr lang="en-US" dirty="0"/>
              <a:t>within schools and across school divisions </a:t>
            </a:r>
          </a:p>
          <a:p>
            <a:pPr>
              <a:buFont typeface="Wingdings" panose="05000000000000000000" pitchFamily="2" charset="2"/>
              <a:buChar char="Ø"/>
            </a:pPr>
            <a:r>
              <a:rPr lang="en-US" dirty="0"/>
              <a:t>Resulting in </a:t>
            </a:r>
            <a:r>
              <a:rPr lang="en-US" b="1" dirty="0">
                <a:solidFill>
                  <a:schemeClr val="accent2">
                    <a:lumMod val="50000"/>
                  </a:schemeClr>
                </a:solidFill>
              </a:rPr>
              <a:t>more accurate </a:t>
            </a:r>
            <a:r>
              <a:rPr lang="en-US" dirty="0"/>
              <a:t>and </a:t>
            </a:r>
            <a:r>
              <a:rPr lang="en-US" b="1" dirty="0">
                <a:solidFill>
                  <a:schemeClr val="accent2">
                    <a:lumMod val="50000"/>
                  </a:schemeClr>
                </a:solidFill>
              </a:rPr>
              <a:t>consistent instructional reading levels</a:t>
            </a:r>
            <a:r>
              <a:rPr lang="en-US" dirty="0"/>
              <a:t>, and in turn…</a:t>
            </a:r>
          </a:p>
          <a:p>
            <a:endParaRPr lang="en-US" dirty="0"/>
          </a:p>
          <a:p>
            <a:pPr defTabSz="931774"/>
            <a:r>
              <a:rPr lang="en-US" dirty="0"/>
              <a:t>Strengthen the </a:t>
            </a:r>
            <a:r>
              <a:rPr lang="en-US" b="1" dirty="0">
                <a:solidFill>
                  <a:schemeClr val="accent2">
                    <a:lumMod val="50000"/>
                  </a:schemeClr>
                </a:solidFill>
              </a:rPr>
              <a:t>connection between assessment and instruction</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1</a:t>
            </a:fld>
            <a:endParaRPr lang="en-US"/>
          </a:p>
        </p:txBody>
      </p:sp>
    </p:spTree>
    <p:extLst>
      <p:ext uri="{BB962C8B-B14F-4D97-AF65-F5344CB8AC3E}">
        <p14:creationId xmlns:p14="http://schemas.microsoft.com/office/powerpoint/2010/main" val="624554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Locate</a:t>
            </a:r>
            <a:r>
              <a:rPr lang="en-US" baseline="0" dirty="0" smtClean="0"/>
              <a:t> tutorial for Fountas and Pinnell comprehension conversation   Life of a Monarch Butterfly </a:t>
            </a:r>
          </a:p>
          <a:p>
            <a:endParaRPr lang="en-US" baseline="0" dirty="0" smtClean="0"/>
          </a:p>
          <a:p>
            <a:r>
              <a:rPr lang="en-US" baseline="0" dirty="0" smtClean="0"/>
              <a:t>Shows the conversation and scoring using the new protocols. We will also create an example with the live stream example we used on the training day at Lawrence School for a student reading at Level K. </a:t>
            </a:r>
          </a:p>
          <a:p>
            <a:endParaRPr lang="en-US" baseline="0" dirty="0" smtClean="0"/>
          </a:p>
          <a:p>
            <a:r>
              <a:rPr lang="en-US" i="1" dirty="0">
                <a:solidFill>
                  <a:schemeClr val="accent2">
                    <a:lumMod val="50000"/>
                  </a:schemeClr>
                </a:solidFill>
                <a:ea typeface="Cambria" panose="02040503050406030204" pitchFamily="18" charset="0"/>
              </a:rPr>
              <a:t>The code for the Fountas and Pinnell on-line resources is located in the inside front cover of the new Assessment Guide in the conversion kit. </a:t>
            </a:r>
            <a:r>
              <a:rPr lang="en-US" dirty="0"/>
              <a:t>After you log in the first time, your email address is your username. If you have difficulty logging in, use the live support button at the bottom left hand side of the page.  </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2</a:t>
            </a:fld>
            <a:endParaRPr lang="en-US"/>
          </a:p>
        </p:txBody>
      </p:sp>
    </p:spTree>
    <p:extLst>
      <p:ext uri="{BB962C8B-B14F-4D97-AF65-F5344CB8AC3E}">
        <p14:creationId xmlns:p14="http://schemas.microsoft.com/office/powerpoint/2010/main" val="3263450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need to consider all three areas.</a:t>
            </a:r>
            <a:r>
              <a:rPr lang="en-US" baseline="0" dirty="0" smtClean="0"/>
              <a:t> </a:t>
            </a:r>
            <a:r>
              <a:rPr lang="en-US" dirty="0" smtClean="0"/>
              <a:t>This is</a:t>
            </a:r>
            <a:r>
              <a:rPr lang="en-US" baseline="0" dirty="0" smtClean="0"/>
              <a:t> not new, but the scoring and weighting has changed.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3</a:t>
            </a:fld>
            <a:endParaRPr lang="en-US"/>
          </a:p>
        </p:txBody>
      </p:sp>
    </p:spTree>
    <p:extLst>
      <p:ext uri="{BB962C8B-B14F-4D97-AF65-F5344CB8AC3E}">
        <p14:creationId xmlns:p14="http://schemas.microsoft.com/office/powerpoint/2010/main" val="380173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Moving a child to a higher level when they struggle with fluency will likely result in less progress for the student. If you find the fluency improves quickly with instruction, simply reassess as soon as you feel they are ready.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4</a:t>
            </a:fld>
            <a:endParaRPr lang="en-US"/>
          </a:p>
        </p:txBody>
      </p:sp>
    </p:spTree>
    <p:extLst>
      <p:ext uri="{BB962C8B-B14F-4D97-AF65-F5344CB8AC3E}">
        <p14:creationId xmlns:p14="http://schemas.microsoft.com/office/powerpoint/2010/main" val="3957638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Moving a child to a higher level when they struggle with fluency will likely result in less progress for the student. If you find the fluency improves quickly with instruction, simply reassess as soon as you feel they are ready.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5</a:t>
            </a:fld>
            <a:endParaRPr lang="en-US"/>
          </a:p>
        </p:txBody>
      </p:sp>
    </p:spTree>
    <p:extLst>
      <p:ext uri="{BB962C8B-B14F-4D97-AF65-F5344CB8AC3E}">
        <p14:creationId xmlns:p14="http://schemas.microsoft.com/office/powerpoint/2010/main" val="3476498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a:t> Please remember, although the questions and scoring criteria have changed, our intent  is always to engage in a conversational style assessment that allows us to accurately assess the student’s thinking within (summarizing), beyond (synthesizing, analyzing, inferencing) and, at the higher levels, about the text.  While the new guidelines state to only paraphrase once, If additional open-ended prompts are needed to accurately assess a student’s comprehension, please continue to use them. </a:t>
            </a:r>
          </a:p>
          <a:p>
            <a:endParaRPr lang="en-US" dirty="0" smtClean="0"/>
          </a:p>
          <a:p>
            <a:r>
              <a:rPr lang="en-US" b="1" dirty="0">
                <a:solidFill>
                  <a:schemeClr val="accent2">
                    <a:lumMod val="50000"/>
                  </a:schemeClr>
                </a:solidFill>
                <a:latin typeface="Cambria" panose="02040503050406030204" pitchFamily="18" charset="0"/>
                <a:ea typeface="Cambria" panose="02040503050406030204" pitchFamily="18" charset="0"/>
              </a:rPr>
              <a:t>Remember:  </a:t>
            </a:r>
          </a:p>
          <a:p>
            <a:r>
              <a:rPr lang="en-US" dirty="0"/>
              <a:t>A good summary tells only the most important information, is organized to clearly convey the meaning, and in the student’s own words. </a:t>
            </a:r>
          </a:p>
          <a:p>
            <a:endParaRPr lang="en-US" dirty="0" smtClean="0"/>
          </a:p>
          <a:p>
            <a:r>
              <a:rPr lang="en-US" dirty="0" smtClean="0"/>
              <a:t>Example</a:t>
            </a:r>
            <a:r>
              <a:rPr lang="en-US" baseline="0" dirty="0" smtClean="0"/>
              <a:t> </a:t>
            </a:r>
            <a:r>
              <a:rPr lang="en-US" baseline="0" dirty="0" smtClean="0"/>
              <a:t>1:  Socks the cat is sleeping in different places in the house. Over and over the girl tries to wake up Socks but Socks won’t wake up. The girl solves the problem by getting some food to wake up Socks. Socks wakes up because he wants to eat the food.  </a:t>
            </a:r>
          </a:p>
          <a:p>
            <a:endParaRPr lang="en-US" baseline="0" dirty="0" smtClean="0"/>
          </a:p>
          <a:p>
            <a:r>
              <a:rPr lang="en-US" baseline="0" dirty="0" smtClean="0"/>
              <a:t>Example 2:  Socks gets fed at the end. Socks sleeps a lot. The girl tries to wake him up, but he won’t wake up. Socks is sleeping in the chair and on the couch. He is under the table. He is sleeping on the rug. He won’t </a:t>
            </a:r>
            <a:r>
              <a:rPr lang="en-US" baseline="0" dirty="0" err="1" smtClean="0"/>
              <a:t>wak</a:t>
            </a:r>
            <a:r>
              <a:rPr lang="en-US" baseline="0" dirty="0" smtClean="0"/>
              <a:t> up, but then he does wake up. He is sleeping in the window. The girl thinks of a can of tuna. Socks eats the tuna. </a:t>
            </a:r>
          </a:p>
          <a:p>
            <a:endParaRPr lang="en-US" baseline="0" dirty="0" smtClean="0"/>
          </a:p>
          <a:p>
            <a:r>
              <a:rPr lang="en-US" baseline="0" dirty="0" smtClean="0"/>
              <a:t>Example 1 demonstrates that the child understands the story and the most important parts. Example 2 the events are not in order, it has the quality of a list, and many unimportant details are included. Some details are also repeated. </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6</a:t>
            </a:fld>
            <a:endParaRPr lang="en-US"/>
          </a:p>
        </p:txBody>
      </p:sp>
    </p:spTree>
    <p:extLst>
      <p:ext uri="{BB962C8B-B14F-4D97-AF65-F5344CB8AC3E}">
        <p14:creationId xmlns:p14="http://schemas.microsoft.com/office/powerpoint/2010/main" val="508168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Life of a Monarch Butterfly</a:t>
            </a:r>
            <a:r>
              <a:rPr lang="en-US" baseline="0" dirty="0" smtClean="0"/>
              <a:t> (p. 28 in new assessment guide) </a:t>
            </a:r>
            <a:endParaRPr lang="en-US" dirty="0" smtClean="0"/>
          </a:p>
          <a:p>
            <a:r>
              <a:rPr lang="en-US" dirty="0" smtClean="0"/>
              <a:t>Life is a cycle of being born, growing and dying. When butterflies and other creatures have babies life continues. </a:t>
            </a:r>
          </a:p>
          <a:p>
            <a:r>
              <a:rPr lang="en-US" dirty="0" smtClean="0"/>
              <a:t>Example 2:  Monarch butterflies go through many stages in their lives, from eggs to butterflies Example 1 – application</a:t>
            </a:r>
            <a:r>
              <a:rPr lang="en-US" baseline="0" dirty="0" smtClean="0"/>
              <a:t> to the outside world to define deeper message</a:t>
            </a:r>
          </a:p>
          <a:p>
            <a:r>
              <a:rPr lang="en-US" baseline="0" dirty="0" smtClean="0"/>
              <a:t>Example 2 – simply summarizes the information</a:t>
            </a:r>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7</a:t>
            </a:fld>
            <a:endParaRPr lang="en-US"/>
          </a:p>
        </p:txBody>
      </p:sp>
    </p:spTree>
    <p:extLst>
      <p:ext uri="{BB962C8B-B14F-4D97-AF65-F5344CB8AC3E}">
        <p14:creationId xmlns:p14="http://schemas.microsoft.com/office/powerpoint/2010/main" val="3952167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Say more about that. </a:t>
            </a:r>
          </a:p>
          <a:p>
            <a:r>
              <a:rPr lang="en-US" dirty="0" smtClean="0"/>
              <a:t>What else? </a:t>
            </a:r>
          </a:p>
          <a:p>
            <a:r>
              <a:rPr lang="en-US" dirty="0" smtClean="0"/>
              <a:t>Can you talk more about that? </a:t>
            </a:r>
          </a:p>
          <a:p>
            <a:r>
              <a:rPr lang="en-US" dirty="0" err="1" smtClean="0"/>
              <a:t>Wht</a:t>
            </a:r>
            <a:r>
              <a:rPr lang="en-US" dirty="0" smtClean="0"/>
              <a:t> do you think about that? </a:t>
            </a:r>
          </a:p>
          <a:p>
            <a:r>
              <a:rPr lang="en-US" dirty="0" smtClean="0"/>
              <a:t>Say more about what you are thinking. </a:t>
            </a:r>
          </a:p>
          <a:p>
            <a:r>
              <a:rPr lang="en-US" dirty="0" smtClean="0"/>
              <a:t>Tell me more about that.</a:t>
            </a:r>
          </a:p>
          <a:p>
            <a:r>
              <a:rPr lang="en-US" dirty="0" smtClean="0"/>
              <a:t>Why do you think that? </a:t>
            </a:r>
          </a:p>
          <a:p>
            <a:r>
              <a:rPr lang="en-US" dirty="0" smtClean="0"/>
              <a:t>And then…? </a:t>
            </a:r>
          </a:p>
          <a:p>
            <a:r>
              <a:rPr lang="en-US" dirty="0" smtClean="0"/>
              <a:t>And…</a:t>
            </a:r>
          </a:p>
          <a:p>
            <a:endParaRPr lang="en-US" dirty="0" smtClean="0"/>
          </a:p>
          <a:p>
            <a:pPr defTabSz="931774"/>
            <a:r>
              <a:rPr lang="en-US" dirty="0"/>
              <a:t>Use the </a:t>
            </a:r>
            <a:r>
              <a:rPr lang="en-US" i="1" dirty="0"/>
              <a:t>Guidelines for Standardizing the Administration of the Comprehension Conversation Handout</a:t>
            </a:r>
          </a:p>
          <a:p>
            <a:endParaRPr lang="en-US" dirty="0" smtClean="0"/>
          </a:p>
          <a:p>
            <a:pPr defTabSz="931774"/>
            <a:r>
              <a:rPr lang="en-US" dirty="0" smtClean="0"/>
              <a:t>Before:  Remember to </a:t>
            </a:r>
            <a:r>
              <a:rPr lang="en-US" dirty="0"/>
              <a:t>Explain to students that you will be asking them to share their thinking about what they read </a:t>
            </a:r>
          </a:p>
          <a:p>
            <a:pPr defTabSz="931774"/>
            <a:endParaRPr lang="en-US" dirty="0"/>
          </a:p>
          <a:p>
            <a:pPr>
              <a:lnSpc>
                <a:spcPct val="150000"/>
              </a:lnSpc>
              <a:buFont typeface="Wingdings" panose="05000000000000000000" pitchFamily="2" charset="2"/>
              <a:buChar char="Ø"/>
            </a:pPr>
            <a:r>
              <a:rPr lang="en-US" dirty="0"/>
              <a:t>Preparation:  </a:t>
            </a:r>
          </a:p>
          <a:p>
            <a:pPr>
              <a:lnSpc>
                <a:spcPct val="150000"/>
              </a:lnSpc>
              <a:buFont typeface="Wingdings" panose="05000000000000000000" pitchFamily="2" charset="2"/>
              <a:buChar char="Ø"/>
            </a:pPr>
            <a:r>
              <a:rPr lang="en-US" dirty="0"/>
              <a:t>Know the books well</a:t>
            </a:r>
          </a:p>
          <a:p>
            <a:pPr>
              <a:lnSpc>
                <a:spcPct val="150000"/>
              </a:lnSpc>
              <a:buFont typeface="Wingdings" panose="05000000000000000000" pitchFamily="2" charset="2"/>
              <a:buChar char="Ø"/>
            </a:pPr>
            <a:r>
              <a:rPr lang="en-US" dirty="0"/>
              <a:t>Read the key understandings and prompts so you are familiar with them. It is not essential to use all prompts with every student.</a:t>
            </a:r>
          </a:p>
          <a:p>
            <a:pPr>
              <a:lnSpc>
                <a:spcPct val="170000"/>
              </a:lnSpc>
              <a:buFont typeface="Wingdings" panose="05000000000000000000" pitchFamily="2" charset="2"/>
              <a:buChar char="Ø"/>
            </a:pPr>
            <a:r>
              <a:rPr lang="en-US" dirty="0"/>
              <a:t>Familiarize yourself with the rubrics for scoring</a:t>
            </a:r>
          </a:p>
          <a:p>
            <a:endParaRPr lang="en-US" dirty="0" smtClean="0"/>
          </a:p>
          <a:p>
            <a:r>
              <a:rPr lang="en-US" dirty="0" smtClean="0"/>
              <a:t>During the assessment:</a:t>
            </a:r>
            <a:r>
              <a:rPr lang="en-US" baseline="0" dirty="0" smtClean="0"/>
              <a:t> </a:t>
            </a:r>
            <a:endParaRPr lang="en-US" dirty="0" smtClean="0"/>
          </a:p>
          <a:p>
            <a:pPr>
              <a:buFont typeface="Wingdings" panose="05000000000000000000" pitchFamily="2" charset="2"/>
              <a:buChar char="Ø"/>
            </a:pPr>
            <a:r>
              <a:rPr lang="en-US" dirty="0"/>
              <a:t>Encouraging tone</a:t>
            </a:r>
          </a:p>
          <a:p>
            <a:pPr>
              <a:buFont typeface="Wingdings" panose="05000000000000000000" pitchFamily="2" charset="2"/>
              <a:buChar char="Ø"/>
            </a:pPr>
            <a:r>
              <a:rPr lang="en-US" dirty="0"/>
              <a:t>Wait time</a:t>
            </a:r>
          </a:p>
          <a:p>
            <a:pPr>
              <a:buFont typeface="Wingdings" panose="05000000000000000000" pitchFamily="2" charset="2"/>
              <a:buChar char="Ø"/>
            </a:pPr>
            <a:r>
              <a:rPr lang="en-US" dirty="0"/>
              <a:t>Be concise and avoid leading questions</a:t>
            </a:r>
          </a:p>
          <a:p>
            <a:pPr>
              <a:buFont typeface="Wingdings" panose="05000000000000000000" pitchFamily="2" charset="2"/>
              <a:buChar char="Ø"/>
            </a:pPr>
            <a:r>
              <a:rPr lang="en-US" dirty="0"/>
              <a:t>Use “Say more about that” prompt (once) when student gives very short answer</a:t>
            </a:r>
          </a:p>
          <a:p>
            <a:pPr>
              <a:buFont typeface="Wingdings" panose="05000000000000000000" pitchFamily="2" charset="2"/>
              <a:buChar char="Ø"/>
            </a:pPr>
            <a:r>
              <a:rPr lang="en-US" dirty="0"/>
              <a:t>Avoid repeating what the child says</a:t>
            </a:r>
          </a:p>
          <a:p>
            <a:pPr>
              <a:buFont typeface="Wingdings" panose="05000000000000000000" pitchFamily="2" charset="2"/>
              <a:buChar char="Ø"/>
            </a:pPr>
            <a:r>
              <a:rPr lang="en-US" dirty="0"/>
              <a:t>Only paraphrase a prompt once</a:t>
            </a:r>
          </a:p>
          <a:p>
            <a:endParaRPr lang="en-US" dirty="0"/>
          </a:p>
        </p:txBody>
      </p:sp>
      <p:sp>
        <p:nvSpPr>
          <p:cNvPr id="4" name="Slide Number Placeholder 3"/>
          <p:cNvSpPr>
            <a:spLocks noGrp="1"/>
          </p:cNvSpPr>
          <p:nvPr>
            <p:ph type="sldNum" sz="quarter" idx="10"/>
          </p:nvPr>
        </p:nvSpPr>
        <p:spPr/>
        <p:txBody>
          <a:bodyPr/>
          <a:lstStyle/>
          <a:p>
            <a:fld id="{4A9B9A4A-32C4-4A6C-AB11-163CF14C22F0}" type="slidenum">
              <a:rPr lang="en-US" smtClean="0"/>
              <a:t>8</a:t>
            </a:fld>
            <a:endParaRPr lang="en-US"/>
          </a:p>
        </p:txBody>
      </p:sp>
    </p:spTree>
    <p:extLst>
      <p:ext uri="{BB962C8B-B14F-4D97-AF65-F5344CB8AC3E}">
        <p14:creationId xmlns:p14="http://schemas.microsoft.com/office/powerpoint/2010/main" val="2472966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006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553187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3910314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3693575-9D7B-40EB-B7D6-ABBEF4084ECA}" type="datetimeFigureOut">
              <a:rPr lang="en-US" smtClean="0"/>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138290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3693575-9D7B-40EB-B7D6-ABBEF4084ECA}" type="datetimeFigureOut">
              <a:rPr lang="en-US" smtClean="0"/>
              <a:t>10/1/2018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880254-3A1D-4A74-94C9-4C3E682EC5A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7849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3693575-9D7B-40EB-B7D6-ABBEF4084ECA}" type="datetimeFigureOut">
              <a:rPr lang="en-US" smtClean="0"/>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67391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3693575-9D7B-40EB-B7D6-ABBEF4084ECA}" type="datetimeFigureOut">
              <a:rPr lang="en-US" smtClean="0"/>
              <a:t>10/1/2018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400848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693575-9D7B-40EB-B7D6-ABBEF4084ECA}" type="datetimeFigureOut">
              <a:rPr lang="en-US" smtClean="0"/>
              <a:t>10/1/2018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865478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693575-9D7B-40EB-B7D6-ABBEF4084ECA}" type="datetimeFigureOut">
              <a:rPr lang="en-US" smtClean="0"/>
              <a:t>10/1/2018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13237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693575-9D7B-40EB-B7D6-ABBEF4084ECA}" type="datetimeFigureOut">
              <a:rPr lang="en-US" smtClean="0"/>
              <a:t>10/1/2018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2880254-3A1D-4A74-94C9-4C3E682EC5A5}" type="slidenum">
              <a:rPr lang="en-US" smtClean="0"/>
              <a:t>‹#›</a:t>
            </a:fld>
            <a:endParaRPr lang="en-US"/>
          </a:p>
        </p:txBody>
      </p:sp>
    </p:spTree>
    <p:extLst>
      <p:ext uri="{BB962C8B-B14F-4D97-AF65-F5344CB8AC3E}">
        <p14:creationId xmlns:p14="http://schemas.microsoft.com/office/powerpoint/2010/main" val="193947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3693575-9D7B-40EB-B7D6-ABBEF4084ECA}" type="datetimeFigureOut">
              <a:rPr lang="en-US" smtClean="0"/>
              <a:t>10/1/2018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880254-3A1D-4A74-94C9-4C3E682EC5A5}" type="slidenum">
              <a:rPr lang="en-US" smtClean="0"/>
              <a:t>‹#›</a:t>
            </a:fld>
            <a:endParaRPr lang="en-US"/>
          </a:p>
        </p:txBody>
      </p:sp>
    </p:spTree>
    <p:extLst>
      <p:ext uri="{BB962C8B-B14F-4D97-AF65-F5344CB8AC3E}">
        <p14:creationId xmlns:p14="http://schemas.microsoft.com/office/powerpoint/2010/main" val="2424869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3693575-9D7B-40EB-B7D6-ABBEF4084ECA}" type="datetimeFigureOut">
              <a:rPr lang="en-US" smtClean="0"/>
              <a:t>10/1/2018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2880254-3A1D-4A74-94C9-4C3E682EC5A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03436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resources.fountasandpinnell.com/"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old-www.lskysd.ca/ProgramsLearning/CurriculumAndInstruction/Instruction/literacy/fountasandpinnell/Pages/default.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Fountas &amp; Pinnell Benchmark Assessment</a:t>
            </a:r>
            <a:br>
              <a:rPr lang="en-US" sz="4400" dirty="0" smtClean="0">
                <a:latin typeface="Cambria" panose="02040503050406030204" pitchFamily="18" charset="0"/>
                <a:ea typeface="Cambria" panose="02040503050406030204" pitchFamily="18" charset="0"/>
              </a:rPr>
            </a:br>
            <a:endParaRPr lang="en-US" sz="44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1100051" y="4325111"/>
            <a:ext cx="10058400" cy="1629121"/>
          </a:xfrm>
        </p:spPr>
        <p:txBody>
          <a:bodyPr>
            <a:normAutofit lnSpcReduction="10000"/>
          </a:bodyPr>
          <a:lstStyle/>
          <a:p>
            <a:endParaRPr lang="en-US" dirty="0" smtClean="0"/>
          </a:p>
          <a:p>
            <a:pPr algn="ctr"/>
            <a:r>
              <a:rPr lang="en-US" sz="3200" dirty="0" smtClean="0"/>
              <a:t>Comprehension conversations and fluency </a:t>
            </a:r>
          </a:p>
          <a:p>
            <a:pPr algn="ctr"/>
            <a:r>
              <a:rPr lang="en-US" sz="3200" dirty="0" smtClean="0"/>
              <a:t>Third Edition</a:t>
            </a:r>
            <a:endParaRPr lang="en-US" sz="3200" dirty="0"/>
          </a:p>
        </p:txBody>
      </p:sp>
      <p:pic>
        <p:nvPicPr>
          <p:cNvPr id="4"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7410" y="1484756"/>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620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60059"/>
          </a:xfrm>
        </p:spPr>
        <p:txBody>
          <a:bodyPr>
            <a:normAutofit/>
          </a:bodyPr>
          <a:lstStyle/>
          <a:p>
            <a:r>
              <a:rPr lang="en-US" sz="3600" dirty="0" smtClean="0">
                <a:latin typeface="Cambria" panose="02040503050406030204" pitchFamily="18" charset="0"/>
                <a:ea typeface="Cambria" panose="02040503050406030204" pitchFamily="18" charset="0"/>
              </a:rPr>
              <a:t>Locate tutorials </a:t>
            </a:r>
            <a:endParaRPr lang="en-US" sz="3600" dirty="0">
              <a:latin typeface="Cambria" panose="02040503050406030204" pitchFamily="18" charset="0"/>
              <a:ea typeface="Cambria" panose="02040503050406030204" pitchFamily="18" charset="0"/>
            </a:endParaRPr>
          </a:p>
        </p:txBody>
      </p:sp>
      <p:sp>
        <p:nvSpPr>
          <p:cNvPr id="3" name="Content Placeholder 2"/>
          <p:cNvSpPr>
            <a:spLocks noGrp="1"/>
          </p:cNvSpPr>
          <p:nvPr>
            <p:ph sz="half" idx="1"/>
          </p:nvPr>
        </p:nvSpPr>
        <p:spPr>
          <a:xfrm>
            <a:off x="1097279" y="1845734"/>
            <a:ext cx="6018416" cy="4023360"/>
          </a:xfrm>
        </p:spPr>
        <p:txBody>
          <a:bodyPr>
            <a:normAutofit/>
          </a:bodyPr>
          <a:lstStyle/>
          <a:p>
            <a:r>
              <a:rPr lang="en-US" sz="2400" dirty="0" smtClean="0"/>
              <a:t>Log in to the on-line resources using the code on the inside front cover of the new Assessment Guide: </a:t>
            </a:r>
          </a:p>
          <a:p>
            <a:r>
              <a:rPr lang="en-US" sz="2400" dirty="0" smtClean="0">
                <a:hlinkClick r:id="rId3"/>
              </a:rPr>
              <a:t>http://resources.fountasandpinnell.com</a:t>
            </a:r>
            <a:r>
              <a:rPr lang="en-US" sz="2400" dirty="0" smtClean="0"/>
              <a:t>  </a:t>
            </a:r>
          </a:p>
          <a:p>
            <a:r>
              <a:rPr lang="en-US" sz="2400" dirty="0" smtClean="0"/>
              <a:t>Click on BAS1 3</a:t>
            </a:r>
            <a:r>
              <a:rPr lang="en-US" sz="2400" baseline="30000" dirty="0" smtClean="0"/>
              <a:t>rd</a:t>
            </a:r>
            <a:r>
              <a:rPr lang="en-US" sz="2400" dirty="0" smtClean="0"/>
              <a:t> Edition</a:t>
            </a:r>
          </a:p>
          <a:p>
            <a:r>
              <a:rPr lang="en-US" sz="2400" dirty="0" smtClean="0"/>
              <a:t>Then Videos / Tutorials / and scroll down to the bottom of the list of tutorials.</a:t>
            </a:r>
          </a:p>
          <a:p>
            <a:r>
              <a:rPr lang="en-US" sz="2400" dirty="0" smtClean="0"/>
              <a:t>Click on Putting it all Together at the bottom. </a:t>
            </a:r>
          </a:p>
        </p:txBody>
      </p:sp>
      <p:sp>
        <p:nvSpPr>
          <p:cNvPr id="5" name="Content Placeholder 4"/>
          <p:cNvSpPr>
            <a:spLocks noGrp="1"/>
          </p:cNvSpPr>
          <p:nvPr>
            <p:ph sz="half" idx="2"/>
          </p:nvPr>
        </p:nvSpPr>
        <p:spPr>
          <a:xfrm>
            <a:off x="7298575" y="1737359"/>
            <a:ext cx="3857104" cy="4131736"/>
          </a:xfrm>
        </p:spPr>
        <p:txBody>
          <a:bodyPr/>
          <a:lstStyle/>
          <a:p>
            <a:endParaRPr lang="en-US" sz="2400" dirty="0" smtClean="0"/>
          </a:p>
          <a:p>
            <a:endParaRPr lang="en-US" sz="2400" dirty="0"/>
          </a:p>
          <a:p>
            <a:r>
              <a:rPr lang="en-US" sz="2400" dirty="0" smtClean="0"/>
              <a:t>Mark and Auden </a:t>
            </a:r>
          </a:p>
          <a:p>
            <a:r>
              <a:rPr lang="en-US" sz="2400" i="1" dirty="0" smtClean="0"/>
              <a:t>Life of a Monarch Butterfly</a:t>
            </a:r>
          </a:p>
          <a:p>
            <a:r>
              <a:rPr lang="en-US" sz="2400" dirty="0" smtClean="0"/>
              <a:t>Level M Nonfiction</a:t>
            </a:r>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370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pPr algn="ctr"/>
            <a:r>
              <a:rPr lang="en-US" sz="4400" dirty="0" smtClean="0">
                <a:latin typeface="Cambria" panose="02040503050406030204" pitchFamily="18" charset="0"/>
                <a:ea typeface="Cambria" panose="02040503050406030204" pitchFamily="18" charset="0"/>
              </a:rPr>
              <a:t>Accuracy, Fluency and Comprehension </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2171700"/>
            <a:ext cx="10058400" cy="4268894"/>
          </a:xfrm>
        </p:spPr>
        <p:txBody>
          <a:bodyPr>
            <a:normAutofit/>
          </a:bodyPr>
          <a:lstStyle/>
          <a:p>
            <a:pPr algn="ctr">
              <a:lnSpc>
                <a:spcPct val="150000"/>
              </a:lnSpc>
            </a:pPr>
            <a:r>
              <a:rPr lang="en-US" sz="2500" i="1" dirty="0" smtClean="0">
                <a:solidFill>
                  <a:schemeClr val="accent2">
                    <a:lumMod val="50000"/>
                  </a:schemeClr>
                </a:solidFill>
                <a:latin typeface="Cambria" panose="02040503050406030204" pitchFamily="18" charset="0"/>
                <a:ea typeface="Cambria" panose="02040503050406030204" pitchFamily="18" charset="0"/>
              </a:rPr>
              <a:t>***</a:t>
            </a:r>
            <a:r>
              <a:rPr lang="en-US" sz="3200" i="1" dirty="0" smtClean="0">
                <a:solidFill>
                  <a:schemeClr val="accent2">
                    <a:lumMod val="50000"/>
                  </a:schemeClr>
                </a:solidFill>
                <a:latin typeface="Cambria" panose="02040503050406030204" pitchFamily="18" charset="0"/>
                <a:ea typeface="Cambria" panose="02040503050406030204" pitchFamily="18" charset="0"/>
              </a:rPr>
              <a:t>Diagnosis </a:t>
            </a:r>
            <a:r>
              <a:rPr lang="en-US" sz="3200" i="1" dirty="0">
                <a:solidFill>
                  <a:schemeClr val="accent2">
                    <a:lumMod val="50000"/>
                  </a:schemeClr>
                </a:solidFill>
                <a:latin typeface="Cambria" panose="02040503050406030204" pitchFamily="18" charset="0"/>
                <a:ea typeface="Cambria" panose="02040503050406030204" pitchFamily="18" charset="0"/>
              </a:rPr>
              <a:t>of </a:t>
            </a:r>
            <a:r>
              <a:rPr lang="en-US" sz="3200" i="1" dirty="0" smtClean="0">
                <a:solidFill>
                  <a:schemeClr val="accent2">
                    <a:lumMod val="50000"/>
                  </a:schemeClr>
                </a:solidFill>
                <a:latin typeface="Cambria" panose="02040503050406030204" pitchFamily="18" charset="0"/>
                <a:ea typeface="Cambria" panose="02040503050406030204" pitchFamily="18" charset="0"/>
              </a:rPr>
              <a:t>accuracy, fluency and comprehension all need </a:t>
            </a:r>
            <a:r>
              <a:rPr lang="en-US" sz="3200" i="1" dirty="0">
                <a:solidFill>
                  <a:schemeClr val="accent2">
                    <a:lumMod val="50000"/>
                  </a:schemeClr>
                </a:solidFill>
                <a:latin typeface="Cambria" panose="02040503050406030204" pitchFamily="18" charset="0"/>
                <a:ea typeface="Cambria" panose="02040503050406030204" pitchFamily="18" charset="0"/>
              </a:rPr>
              <a:t>to be </a:t>
            </a:r>
            <a:r>
              <a:rPr lang="en-US" sz="3200" i="1" dirty="0" smtClean="0">
                <a:solidFill>
                  <a:schemeClr val="accent2">
                    <a:lumMod val="50000"/>
                  </a:schemeClr>
                </a:solidFill>
                <a:latin typeface="Cambria" panose="02040503050406030204" pitchFamily="18" charset="0"/>
                <a:ea typeface="Cambria" panose="02040503050406030204" pitchFamily="18" charset="0"/>
              </a:rPr>
              <a:t>taken into consideration in conjunction with each other </a:t>
            </a:r>
            <a:r>
              <a:rPr lang="en-US" sz="3200" i="1" dirty="0">
                <a:solidFill>
                  <a:schemeClr val="accent2">
                    <a:lumMod val="50000"/>
                  </a:schemeClr>
                </a:solidFill>
                <a:latin typeface="Cambria" panose="02040503050406030204" pitchFamily="18" charset="0"/>
                <a:ea typeface="Cambria" panose="02040503050406030204" pitchFamily="18" charset="0"/>
              </a:rPr>
              <a:t>to inform </a:t>
            </a:r>
            <a:r>
              <a:rPr lang="en-US" sz="3200" i="1" dirty="0" smtClean="0">
                <a:solidFill>
                  <a:schemeClr val="accent2">
                    <a:lumMod val="50000"/>
                  </a:schemeClr>
                </a:solidFill>
                <a:latin typeface="Cambria" panose="02040503050406030204" pitchFamily="18" charset="0"/>
                <a:ea typeface="Cambria" panose="02040503050406030204" pitchFamily="18" charset="0"/>
              </a:rPr>
              <a:t> instruction.</a:t>
            </a:r>
          </a:p>
          <a:p>
            <a:pPr marL="0" indent="0">
              <a:buNone/>
            </a:pPr>
            <a:endParaRPr lang="en-US" sz="32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6189" y="47505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8169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7280" y="286603"/>
            <a:ext cx="10058400" cy="1004315"/>
          </a:xfrm>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idx="1"/>
          </p:nvPr>
        </p:nvSpPr>
        <p:spPr>
          <a:xfrm>
            <a:off x="1097280" y="2115671"/>
            <a:ext cx="10058400" cy="4195481"/>
          </a:xfrm>
        </p:spPr>
        <p:txBody>
          <a:bodyPr>
            <a:normAutofit/>
          </a:bodyPr>
          <a:lstStyle/>
          <a:p>
            <a:pPr marL="0" indent="0">
              <a:buNone/>
            </a:pPr>
            <a:r>
              <a:rPr lang="en-US" sz="2800" dirty="0" smtClean="0">
                <a:solidFill>
                  <a:schemeClr val="accent2">
                    <a:lumMod val="50000"/>
                  </a:schemeClr>
                </a:solidFill>
                <a:latin typeface="Cambria" panose="02040503050406030204" pitchFamily="18" charset="0"/>
                <a:ea typeface="Cambria" panose="02040503050406030204" pitchFamily="18" charset="0"/>
              </a:rPr>
              <a:t> After Level G a fluency score of 0 will be automatically considered hard. </a:t>
            </a:r>
            <a:endParaRPr lang="en-US" sz="2800" dirty="0">
              <a:solidFill>
                <a:schemeClr val="accent2">
                  <a:lumMod val="50000"/>
                </a:schemeClr>
              </a:solidFill>
              <a:latin typeface="Cambria" panose="02040503050406030204" pitchFamily="18" charset="0"/>
              <a:ea typeface="Cambria" panose="02040503050406030204" pitchFamily="18" charset="0"/>
            </a:endParaRPr>
          </a:p>
          <a:p>
            <a:endParaRPr lang="en-US" sz="2800" dirty="0" smtClean="0">
              <a:solidFill>
                <a:schemeClr val="accent2">
                  <a:lumMod val="50000"/>
                </a:schemeClr>
              </a:solidFill>
              <a:latin typeface="Cambria" panose="02040503050406030204" pitchFamily="18" charset="0"/>
              <a:ea typeface="Cambria" panose="02040503050406030204" pitchFamily="18" charset="0"/>
            </a:endParaRPr>
          </a:p>
          <a:p>
            <a:r>
              <a:rPr lang="en-US" sz="2800" dirty="0" smtClean="0">
                <a:solidFill>
                  <a:schemeClr val="accent2">
                    <a:lumMod val="50000"/>
                  </a:schemeClr>
                </a:solidFill>
                <a:latin typeface="Cambria" panose="02040503050406030204" pitchFamily="18" charset="0"/>
                <a:ea typeface="Cambria" panose="02040503050406030204" pitchFamily="18" charset="0"/>
              </a:rPr>
              <a:t>Refer to the Six dimensions of Fluency rubric  and use it to inform </a:t>
            </a:r>
            <a:r>
              <a:rPr lang="en-US" sz="2800" dirty="0">
                <a:solidFill>
                  <a:schemeClr val="accent2">
                    <a:lumMod val="50000"/>
                  </a:schemeClr>
                </a:solidFill>
                <a:latin typeface="Cambria" panose="02040503050406030204" pitchFamily="18" charset="0"/>
                <a:ea typeface="Cambria" panose="02040503050406030204" pitchFamily="18" charset="0"/>
              </a:rPr>
              <a:t>instruction:  </a:t>
            </a:r>
            <a:r>
              <a:rPr lang="en-US" sz="2800" dirty="0">
                <a:solidFill>
                  <a:schemeClr val="accent2">
                    <a:lumMod val="50000"/>
                  </a:schemeClr>
                </a:solidFill>
                <a:latin typeface="Cambria" panose="02040503050406030204" pitchFamily="18" charset="0"/>
                <a:ea typeface="Cambria" panose="02040503050406030204" pitchFamily="18" charset="0"/>
                <a:hlinkClick r:id="rId3"/>
              </a:rPr>
              <a:t>https://</a:t>
            </a:r>
            <a:r>
              <a:rPr lang="en-US" sz="2800" dirty="0" smtClean="0">
                <a:solidFill>
                  <a:schemeClr val="accent2">
                    <a:lumMod val="50000"/>
                  </a:schemeClr>
                </a:solidFill>
                <a:latin typeface="Cambria" panose="02040503050406030204" pitchFamily="18" charset="0"/>
                <a:ea typeface="Cambria" panose="02040503050406030204" pitchFamily="18" charset="0"/>
                <a:hlinkClick r:id="rId3"/>
              </a:rPr>
              <a:t>www.lskysd.ca/ProgramsLearning/CurriculumAndInstruction/Instruction/literacy/fountasandpinnell/Pages/default.aspx</a:t>
            </a:r>
            <a:r>
              <a:rPr lang="en-US" sz="2800" dirty="0" smtClean="0">
                <a:solidFill>
                  <a:schemeClr val="accent2">
                    <a:lumMod val="50000"/>
                  </a:schemeClr>
                </a:solidFill>
                <a:latin typeface="Cambria" panose="02040503050406030204" pitchFamily="18" charset="0"/>
                <a:ea typeface="Cambria" panose="02040503050406030204" pitchFamily="18" charset="0"/>
              </a:rPr>
              <a:t>  </a:t>
            </a:r>
          </a:p>
          <a:p>
            <a:endParaRPr lang="en-US" sz="2800" dirty="0" smtClean="0">
              <a:solidFill>
                <a:schemeClr val="accent2">
                  <a:lumMod val="50000"/>
                </a:schemeClr>
              </a:solidFill>
              <a:latin typeface="Cambria" panose="02040503050406030204" pitchFamily="18" charset="0"/>
              <a:ea typeface="Cambria" panose="02040503050406030204" pitchFamily="18" charset="0"/>
            </a:endParaRPr>
          </a:p>
          <a:p>
            <a:endParaRPr lang="en-US" sz="2400" dirty="0"/>
          </a:p>
        </p:txBody>
      </p:sp>
      <p:pic>
        <p:nvPicPr>
          <p:cNvPr id="4" name="Picture 2" descr="Image result for fountas and pinne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9121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Fluency</a:t>
            </a:r>
            <a:endParaRPr lang="en-US" sz="4400" dirty="0">
              <a:latin typeface="Cambria" panose="02040503050406030204" pitchFamily="18" charset="0"/>
              <a:ea typeface="Cambria" panose="02040503050406030204" pitchFamily="18" charset="0"/>
            </a:endParaRPr>
          </a:p>
        </p:txBody>
      </p:sp>
      <p:sp>
        <p:nvSpPr>
          <p:cNvPr id="7" name="Content Placeholder 6"/>
          <p:cNvSpPr>
            <a:spLocks noGrp="1"/>
          </p:cNvSpPr>
          <p:nvPr>
            <p:ph sz="half" idx="1"/>
          </p:nvPr>
        </p:nvSpPr>
        <p:spPr>
          <a:xfrm>
            <a:off x="1097279" y="2647950"/>
            <a:ext cx="4937760" cy="3221144"/>
          </a:xfrm>
        </p:spPr>
        <p:txBody>
          <a:bodyPr>
            <a:normAutofit/>
          </a:bodyPr>
          <a:lstStyle/>
          <a:p>
            <a:pPr marL="0" indent="0">
              <a:buNone/>
            </a:pPr>
            <a:r>
              <a:rPr lang="en-US" sz="2800" i="1" dirty="0" smtClean="0">
                <a:solidFill>
                  <a:schemeClr val="accent2">
                    <a:lumMod val="50000"/>
                  </a:schemeClr>
                </a:solidFill>
                <a:latin typeface="Cambria" panose="02040503050406030204" pitchFamily="18" charset="0"/>
                <a:ea typeface="Cambria" panose="02040503050406030204" pitchFamily="18" charset="0"/>
              </a:rPr>
              <a:t>Use the Six Dimensions of Fluency Rubric to calibrate with your staff</a:t>
            </a:r>
          </a:p>
          <a:p>
            <a:pPr>
              <a:buFont typeface="Wingdings" panose="05000000000000000000" pitchFamily="2" charset="2"/>
              <a:buChar char="Ø"/>
            </a:pPr>
            <a:endParaRPr lang="en-US" sz="3600" dirty="0" smtClean="0"/>
          </a:p>
          <a:p>
            <a:pPr>
              <a:buFont typeface="Wingdings" panose="05000000000000000000" pitchFamily="2" charset="2"/>
              <a:buChar char="Ø"/>
            </a:pPr>
            <a:endParaRPr lang="en-US" sz="3600" dirty="0" smtClean="0"/>
          </a:p>
        </p:txBody>
      </p:sp>
      <p:sp>
        <p:nvSpPr>
          <p:cNvPr id="2" name="Content Placeholder 1"/>
          <p:cNvSpPr>
            <a:spLocks noGrp="1"/>
          </p:cNvSpPr>
          <p:nvPr>
            <p:ph sz="half" idx="2"/>
          </p:nvPr>
        </p:nvSpPr>
        <p:spPr/>
        <p:txBody>
          <a:bodyPr>
            <a:normAutofit/>
          </a:bodyPr>
          <a:lstStyle/>
          <a:p>
            <a:pPr>
              <a:buFont typeface="Wingdings" panose="05000000000000000000" pitchFamily="2" charset="2"/>
              <a:buChar char="Ø"/>
            </a:pPr>
            <a:r>
              <a:rPr lang="en-US" sz="3600" dirty="0"/>
              <a:t>Pausing</a:t>
            </a:r>
          </a:p>
          <a:p>
            <a:pPr>
              <a:buFont typeface="Wingdings" panose="05000000000000000000" pitchFamily="2" charset="2"/>
              <a:buChar char="Ø"/>
            </a:pPr>
            <a:r>
              <a:rPr lang="en-US" sz="3600" dirty="0"/>
              <a:t>Phrasing</a:t>
            </a:r>
          </a:p>
          <a:p>
            <a:pPr>
              <a:buFont typeface="Wingdings" panose="05000000000000000000" pitchFamily="2" charset="2"/>
              <a:buChar char="Ø"/>
            </a:pPr>
            <a:r>
              <a:rPr lang="en-US" sz="3600" dirty="0"/>
              <a:t>Stress</a:t>
            </a:r>
          </a:p>
          <a:p>
            <a:pPr>
              <a:buFont typeface="Wingdings" panose="05000000000000000000" pitchFamily="2" charset="2"/>
              <a:buChar char="Ø"/>
            </a:pPr>
            <a:r>
              <a:rPr lang="en-US" sz="3600" dirty="0" smtClean="0"/>
              <a:t>Rate</a:t>
            </a:r>
            <a:endParaRPr lang="en-US" sz="3600" dirty="0"/>
          </a:p>
          <a:p>
            <a:pPr>
              <a:buFont typeface="Wingdings" panose="05000000000000000000" pitchFamily="2" charset="2"/>
              <a:buChar char="Ø"/>
            </a:pPr>
            <a:r>
              <a:rPr lang="en-US" sz="3600" dirty="0"/>
              <a:t>Intonation</a:t>
            </a:r>
          </a:p>
          <a:p>
            <a:pPr>
              <a:buFont typeface="Wingdings" panose="05000000000000000000" pitchFamily="2" charset="2"/>
              <a:buChar char="Ø"/>
            </a:pPr>
            <a:r>
              <a:rPr lang="en-US" sz="3600" dirty="0" smtClean="0"/>
              <a:t>Integration </a:t>
            </a:r>
            <a:endParaRPr lang="en-US" sz="3600" dirty="0"/>
          </a:p>
          <a:p>
            <a:pPr>
              <a:buFont typeface="Wingdings" panose="05000000000000000000" pitchFamily="2" charset="2"/>
              <a:buChar char="Ø"/>
            </a:pPr>
            <a:endParaRPr lang="en-US" sz="3600" dirty="0"/>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1582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latin typeface="Cambria" panose="02040503050406030204" pitchFamily="18" charset="0"/>
                <a:ea typeface="Cambria" panose="02040503050406030204" pitchFamily="18" charset="0"/>
              </a:rPr>
              <a:t>Comprehension </a:t>
            </a:r>
            <a:r>
              <a:rPr lang="en-US" sz="4400" dirty="0" smtClean="0">
                <a:latin typeface="Cambria" panose="02040503050406030204" pitchFamily="18" charset="0"/>
                <a:ea typeface="Cambria" panose="02040503050406030204" pitchFamily="18" charset="0"/>
              </a:rPr>
              <a:t>conversation   </a:t>
            </a:r>
            <a:endParaRPr lang="en-US" sz="4400" dirty="0"/>
          </a:p>
        </p:txBody>
      </p:sp>
      <p:sp>
        <p:nvSpPr>
          <p:cNvPr id="6" name="Content Placeholder 5"/>
          <p:cNvSpPr>
            <a:spLocks noGrp="1"/>
          </p:cNvSpPr>
          <p:nvPr>
            <p:ph sz="half" idx="1"/>
          </p:nvPr>
        </p:nvSpPr>
        <p:spPr/>
        <p:txBody>
          <a:bodyPr>
            <a:normAutofit/>
          </a:bodyPr>
          <a:lstStyle/>
          <a:p>
            <a:r>
              <a:rPr lang="en-US" dirty="0" smtClean="0"/>
              <a:t> </a:t>
            </a:r>
          </a:p>
          <a:p>
            <a:r>
              <a:rPr lang="en-US" sz="2400" b="1" dirty="0" smtClean="0">
                <a:solidFill>
                  <a:schemeClr val="accent2">
                    <a:lumMod val="50000"/>
                  </a:schemeClr>
                </a:solidFill>
                <a:latin typeface="Cambria" panose="02040503050406030204" pitchFamily="18" charset="0"/>
                <a:ea typeface="Cambria" panose="02040503050406030204" pitchFamily="18" charset="0"/>
              </a:rPr>
              <a:t>Within the text:  </a:t>
            </a:r>
          </a:p>
          <a:p>
            <a:r>
              <a:rPr lang="en-US" sz="2400" dirty="0" smtClean="0"/>
              <a:t>Children must be able to </a:t>
            </a:r>
            <a:r>
              <a:rPr lang="en-US" sz="2400" b="1" i="1" dirty="0" smtClean="0">
                <a:solidFill>
                  <a:schemeClr val="accent2">
                    <a:lumMod val="50000"/>
                  </a:schemeClr>
                </a:solidFill>
              </a:rPr>
              <a:t>identify all, or nearly all, of the most important events, ideas, and or information in a text </a:t>
            </a:r>
            <a:r>
              <a:rPr lang="en-US" sz="2400" dirty="0" smtClean="0"/>
              <a:t>as well as communicate them to you in an organized way. Use the rubric to assess their ability to do this. </a:t>
            </a:r>
          </a:p>
          <a:p>
            <a:endParaRPr lang="en-US" dirty="0"/>
          </a:p>
        </p:txBody>
      </p:sp>
      <p:pic>
        <p:nvPicPr>
          <p:cNvPr id="4" name="Picture 2" descr="Image result for fountas and pinnell benchmark assessment syst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5375" y="3000048"/>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62099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Cambria" panose="02040503050406030204" pitchFamily="18" charset="0"/>
                <a:ea typeface="Cambria" panose="02040503050406030204" pitchFamily="18" charset="0"/>
              </a:rPr>
              <a:t>Comprehension</a:t>
            </a:r>
            <a:endParaRPr lang="en-US" sz="4400"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endParaRPr lang="en-US" sz="2400" dirty="0" smtClean="0">
              <a:solidFill>
                <a:schemeClr val="accent2">
                  <a:lumMod val="50000"/>
                </a:schemeClr>
              </a:solidFill>
              <a:latin typeface="Cambria" panose="02040503050406030204" pitchFamily="18" charset="0"/>
              <a:ea typeface="Cambria" panose="02040503050406030204" pitchFamily="18" charset="0"/>
            </a:endParaRPr>
          </a:p>
          <a:p>
            <a:r>
              <a:rPr lang="en-US" sz="2800" dirty="0" smtClean="0">
                <a:solidFill>
                  <a:schemeClr val="tx1"/>
                </a:solidFill>
                <a:latin typeface="Cambria" panose="02040503050406030204" pitchFamily="18" charset="0"/>
                <a:ea typeface="Cambria" panose="02040503050406030204" pitchFamily="18" charset="0"/>
              </a:rPr>
              <a:t>Beyond the text:  Deeper meaning</a:t>
            </a:r>
          </a:p>
          <a:p>
            <a:pPr lvl="1">
              <a:lnSpc>
                <a:spcPct val="150000"/>
              </a:lnSpc>
              <a:buFont typeface="Wingdings" panose="05000000000000000000" pitchFamily="2" charset="2"/>
              <a:buChar char="Ø"/>
            </a:pPr>
            <a:r>
              <a:rPr lang="en-US" sz="2800" dirty="0" smtClean="0"/>
              <a:t>In levels L-Z children are asked to communicate the deeper messages or big ideas of a book they just read. You are looking for a global message outside the book and beyond the text. </a:t>
            </a:r>
          </a:p>
        </p:txBody>
      </p:sp>
      <p:pic>
        <p:nvPicPr>
          <p:cNvPr id="4" name="Picture 2" descr="Image result for fountas and pinnel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0839" y="483343"/>
            <a:ext cx="3810000" cy="1057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018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smtClean="0">
                <a:latin typeface="Cambria" panose="02040503050406030204" pitchFamily="18" charset="0"/>
                <a:ea typeface="Cambria" panose="02040503050406030204" pitchFamily="18" charset="0"/>
              </a:rPr>
              <a:t>Comprehension Conversation</a:t>
            </a:r>
            <a:r>
              <a:rPr lang="en-US" dirty="0" smtClean="0"/>
              <a:t> </a:t>
            </a:r>
            <a:endParaRPr lang="en-US" dirty="0"/>
          </a:p>
        </p:txBody>
      </p:sp>
      <p:sp>
        <p:nvSpPr>
          <p:cNvPr id="3" name="Content Placeholder 2"/>
          <p:cNvSpPr>
            <a:spLocks noGrp="1"/>
          </p:cNvSpPr>
          <p:nvPr>
            <p:ph idx="1"/>
          </p:nvPr>
        </p:nvSpPr>
        <p:spPr/>
        <p:txBody>
          <a:bodyPr>
            <a:normAutofit/>
          </a:bodyPr>
          <a:lstStyle/>
          <a:p>
            <a:pPr algn="ctr">
              <a:lnSpc>
                <a:spcPct val="150000"/>
              </a:lnSpc>
            </a:pPr>
            <a:r>
              <a:rPr lang="en-US" sz="2800" dirty="0" smtClean="0">
                <a:solidFill>
                  <a:schemeClr val="accent3">
                    <a:lumMod val="50000"/>
                  </a:schemeClr>
                </a:solidFill>
                <a:latin typeface="Cambria" panose="02040503050406030204" pitchFamily="18" charset="0"/>
                <a:ea typeface="Cambria" panose="02040503050406030204" pitchFamily="18" charset="0"/>
              </a:rPr>
              <a:t>Goal </a:t>
            </a:r>
            <a:r>
              <a:rPr lang="en-US" sz="2800" dirty="0">
                <a:solidFill>
                  <a:schemeClr val="accent3">
                    <a:lumMod val="50000"/>
                  </a:schemeClr>
                </a:solidFill>
                <a:latin typeface="Cambria" panose="02040503050406030204" pitchFamily="18" charset="0"/>
                <a:ea typeface="Cambria" panose="02040503050406030204" pitchFamily="18" charset="0"/>
              </a:rPr>
              <a:t>is to take the stance of a listener who draws out the child’s articulation of thinking about the book. </a:t>
            </a:r>
            <a:endParaRPr lang="en-US" sz="2800" dirty="0" smtClean="0">
              <a:solidFill>
                <a:schemeClr val="accent3">
                  <a:lumMod val="50000"/>
                </a:schemeClr>
              </a:solidFill>
              <a:latin typeface="Cambria" panose="02040503050406030204" pitchFamily="18" charset="0"/>
              <a:ea typeface="Cambria" panose="02040503050406030204" pitchFamily="18" charset="0"/>
            </a:endParaRPr>
          </a:p>
          <a:p>
            <a:pPr algn="ctr">
              <a:lnSpc>
                <a:spcPct val="150000"/>
              </a:lnSpc>
            </a:pPr>
            <a:r>
              <a:rPr lang="en-US" sz="2800" dirty="0" smtClean="0">
                <a:solidFill>
                  <a:schemeClr val="accent3">
                    <a:lumMod val="50000"/>
                  </a:schemeClr>
                </a:solidFill>
                <a:latin typeface="Cambria" panose="02040503050406030204" pitchFamily="18" charset="0"/>
                <a:ea typeface="Cambria" panose="02040503050406030204" pitchFamily="18" charset="0"/>
              </a:rPr>
              <a:t>You can continue to use the open-ended prompts from the “Let’s Talk about it!” handout. (on Curriculum connections)</a:t>
            </a:r>
          </a:p>
          <a:p>
            <a:pPr algn="ctr">
              <a:lnSpc>
                <a:spcPct val="150000"/>
              </a:lnSpc>
            </a:pPr>
            <a:endParaRPr lang="en-US" sz="2800" dirty="0" smtClean="0">
              <a:solidFill>
                <a:schemeClr val="accent3">
                  <a:lumMod val="50000"/>
                </a:schemeClr>
              </a:solidFill>
              <a:latin typeface="Cambria" panose="02040503050406030204" pitchFamily="18" charset="0"/>
              <a:ea typeface="Cambria" panose="02040503050406030204" pitchFamily="18" charset="0"/>
            </a:endParaRPr>
          </a:p>
          <a:p>
            <a:pPr marL="0" indent="0">
              <a:buNone/>
            </a:pPr>
            <a:endParaRPr lang="en-US" dirty="0" smtClean="0"/>
          </a:p>
        </p:txBody>
      </p:sp>
    </p:spTree>
    <p:extLst>
      <p:ext uri="{BB962C8B-B14F-4D97-AF65-F5344CB8AC3E}">
        <p14:creationId xmlns:p14="http://schemas.microsoft.com/office/powerpoint/2010/main" val="2001661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F0B785D2BDAF747B18F427CB591FDEE" ma:contentTypeVersion="1" ma:contentTypeDescription="Create a new document." ma:contentTypeScope="" ma:versionID="252ec3dee6b0d304ca623b371e729cd7">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E3F212-B001-4D9E-9BDC-C072865B07E4}">
  <ds:schemaRefs>
    <ds:schemaRef ds:uri="http://schemas.microsoft.com/sharepoint/v3"/>
    <ds:schemaRef ds:uri="http://www.w3.org/XML/1998/namespace"/>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258F7AE7-0496-4D5F-865A-028000AA3B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AF5899-BDB8-4546-892A-4567218B52B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8309</TotalTime>
  <Words>812</Words>
  <Application>Microsoft Office PowerPoint</Application>
  <PresentationFormat>Widescreen</PresentationFormat>
  <Paragraphs>103</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Calibri Light</vt:lpstr>
      <vt:lpstr>Cambria</vt:lpstr>
      <vt:lpstr>Wingdings</vt:lpstr>
      <vt:lpstr>Retrospect</vt:lpstr>
      <vt:lpstr>Fountas &amp; Pinnell Benchmark Assessment </vt:lpstr>
      <vt:lpstr>Locate tutorials </vt:lpstr>
      <vt:lpstr>Accuracy, Fluency and Comprehension </vt:lpstr>
      <vt:lpstr>Fluency</vt:lpstr>
      <vt:lpstr>Fluency</vt:lpstr>
      <vt:lpstr>Comprehension conversation   </vt:lpstr>
      <vt:lpstr>Comprehension</vt:lpstr>
      <vt:lpstr>Comprehension Conversation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Fountas &amp; Pinnell Benchmark Assessment Third edition</dc:title>
  <dc:creator>Kate Carlisle</dc:creator>
  <cp:lastModifiedBy>Kate Carlisle</cp:lastModifiedBy>
  <cp:revision>72</cp:revision>
  <cp:lastPrinted>2018-10-01T20:46:41Z</cp:lastPrinted>
  <dcterms:created xsi:type="dcterms:W3CDTF">2018-06-25T16:30:00Z</dcterms:created>
  <dcterms:modified xsi:type="dcterms:W3CDTF">2018-10-01T22:20:32Z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0x0101003F0B785D2BDAF747B18F427CB591FDEE</vt:lpwstr>
  </property>
</Properties>
</file>