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60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1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6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9F0A2F-64C7-2949-95A6-4DFF70C8312C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373EE-E4A2-CB4A-AF5B-3D6739109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37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386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29017" indent="-280391" defTabSz="914386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21564" indent="-224312" defTabSz="914386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570189" indent="-224312" defTabSz="914386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18816" indent="-224312" defTabSz="914386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467441" indent="-224312" defTabSz="914386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6065" indent="-224312" defTabSz="914386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4692" indent="-224312" defTabSz="914386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3317" indent="-224312" defTabSz="914386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9084696-06CC-4BCA-83E8-A8D4C37B2F79}" type="slidenum">
              <a:rPr lang="en-US" b="0">
                <a:solidFill>
                  <a:prstClr val="black"/>
                </a:solidFill>
              </a:rPr>
              <a:pPr eaLnBrk="1" hangingPunct="1"/>
              <a:t>1</a:t>
            </a:fld>
            <a:endParaRPr lang="en-US" b="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2" y="4344025"/>
            <a:ext cx="5028579" cy="4114488"/>
          </a:xfrm>
          <a:noFill/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  <a:latin typeface="Arial" pitchFamily="34" charset="0"/>
              </a:rPr>
              <a:t>JoAnne:</a:t>
            </a:r>
          </a:p>
          <a:p>
            <a:r>
              <a:rPr lang="en-US" dirty="0" smtClean="0">
                <a:solidFill>
                  <a:schemeClr val="accent1"/>
                </a:solidFill>
                <a:latin typeface="Arial" pitchFamily="34" charset="0"/>
              </a:rPr>
              <a:t>Over-view</a:t>
            </a:r>
          </a:p>
          <a:p>
            <a:r>
              <a:rPr lang="en-US" dirty="0" smtClean="0">
                <a:solidFill>
                  <a:schemeClr val="accent1"/>
                </a:solidFill>
                <a:latin typeface="Arial" pitchFamily="34" charset="0"/>
              </a:rPr>
              <a:t> </a:t>
            </a:r>
          </a:p>
          <a:p>
            <a:r>
              <a:rPr lang="en-US" dirty="0" smtClean="0">
                <a:latin typeface="Arial" pitchFamily="34" charset="0"/>
              </a:rPr>
              <a:t>We get to know our students  and differentiate elements of the classroom through the non-</a:t>
            </a:r>
            <a:r>
              <a:rPr lang="en-US" dirty="0" err="1" smtClean="0">
                <a:latin typeface="Arial" pitchFamily="34" charset="0"/>
              </a:rPr>
              <a:t>negotiables</a:t>
            </a:r>
            <a:r>
              <a:rPr lang="en-US" dirty="0" smtClean="0">
                <a:latin typeface="Arial" pitchFamily="34" charset="0"/>
              </a:rPr>
              <a:t>.</a:t>
            </a:r>
          </a:p>
          <a:p>
            <a:endParaRPr lang="en-US" dirty="0" smtClean="0">
              <a:latin typeface="Arial" pitchFamily="34" charset="0"/>
            </a:endParaRPr>
          </a:p>
          <a:p>
            <a:pPr marL="171441" indent="-171441">
              <a:buFont typeface="Arial" pitchFamily="34" charset="0"/>
              <a:buChar char="•"/>
            </a:pPr>
            <a:r>
              <a:rPr lang="en-US" dirty="0" smtClean="0"/>
              <a:t>Non-</a:t>
            </a:r>
            <a:r>
              <a:rPr lang="en-US" dirty="0" err="1" smtClean="0"/>
              <a:t>Negotiables</a:t>
            </a:r>
            <a:r>
              <a:rPr lang="en-US" baseline="0" dirty="0" smtClean="0"/>
              <a:t> include </a:t>
            </a:r>
          </a:p>
          <a:p>
            <a:pPr marL="620091" lvl="1" indent="-171441">
              <a:buFont typeface="Arial" pitchFamily="34" charset="0"/>
              <a:buChar char="•"/>
            </a:pPr>
            <a:r>
              <a:rPr lang="en-US" baseline="0" dirty="0" smtClean="0"/>
              <a:t>Supportive Learning Environment </a:t>
            </a:r>
          </a:p>
          <a:p>
            <a:pPr marL="620091" lvl="1" indent="-171441">
              <a:buFont typeface="Arial" pitchFamily="34" charset="0"/>
              <a:buChar char="•"/>
            </a:pPr>
            <a:r>
              <a:rPr lang="en-US" baseline="0" dirty="0" smtClean="0"/>
              <a:t>Quality Curriculum</a:t>
            </a:r>
          </a:p>
          <a:p>
            <a:pPr marL="620091" lvl="1" indent="-171441">
              <a:buFont typeface="Arial" pitchFamily="34" charset="0"/>
              <a:buChar char="•"/>
            </a:pPr>
            <a:r>
              <a:rPr lang="en-US" baseline="0" dirty="0" smtClean="0"/>
              <a:t>Continuous Assessment</a:t>
            </a:r>
          </a:p>
          <a:p>
            <a:pPr marL="620091" lvl="1" indent="-171441">
              <a:buFont typeface="Arial" pitchFamily="34" charset="0"/>
              <a:buChar char="•"/>
            </a:pPr>
            <a:r>
              <a:rPr lang="en-US" baseline="0" dirty="0" smtClean="0"/>
              <a:t>Respectful Tasks</a:t>
            </a:r>
          </a:p>
          <a:p>
            <a:pPr marL="620091" lvl="1" indent="-171441">
              <a:buFont typeface="Arial" pitchFamily="34" charset="0"/>
              <a:buChar char="•"/>
            </a:pPr>
            <a:r>
              <a:rPr lang="en-US" baseline="0" dirty="0" smtClean="0"/>
              <a:t>Flexible Grouping</a:t>
            </a:r>
          </a:p>
          <a:p>
            <a:pPr marL="448650" lvl="1"/>
            <a:endParaRPr lang="en-US" dirty="0" smtClean="0"/>
          </a:p>
          <a:p>
            <a:pPr marL="168244" indent="-168244">
              <a:buFont typeface="Arial" pitchFamily="34" charset="0"/>
              <a:buChar char="•"/>
            </a:pPr>
            <a:r>
              <a:rPr lang="en-US" dirty="0" smtClean="0"/>
              <a:t>Teachers can differentiate content,</a:t>
            </a:r>
            <a:r>
              <a:rPr lang="en-US" baseline="0" dirty="0" smtClean="0"/>
              <a:t> process and product according to Student’s readiness, learner profile and interests</a:t>
            </a:r>
            <a:endParaRPr lang="en-US" dirty="0" smtClean="0"/>
          </a:p>
          <a:p>
            <a:pPr marL="171441" indent="-171441">
              <a:buFont typeface="Arial" pitchFamily="34" charset="0"/>
              <a:buChar char="•"/>
            </a:pPr>
            <a:r>
              <a:rPr lang="en-US" dirty="0" smtClean="0"/>
              <a:t>Knowing the students – central to DI success; moves beyond the emotional and academic.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DB2-540E-684F-B637-478879AA6287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71A5-2AB6-F24E-A767-A270376D0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DB2-540E-684F-B637-478879AA6287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71A5-2AB6-F24E-A767-A270376D0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0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DB2-540E-684F-B637-478879AA6287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71A5-2AB6-F24E-A767-A270376D0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19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DB2-540E-684F-B637-478879AA6287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71A5-2AB6-F24E-A767-A270376D0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95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DB2-540E-684F-B637-478879AA6287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71A5-2AB6-F24E-A767-A270376D0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59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DB2-540E-684F-B637-478879AA6287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71A5-2AB6-F24E-A767-A270376D0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12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DB2-540E-684F-B637-478879AA6287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71A5-2AB6-F24E-A767-A270376D0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9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DB2-540E-684F-B637-478879AA6287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71A5-2AB6-F24E-A767-A270376D0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DB2-540E-684F-B637-478879AA6287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71A5-2AB6-F24E-A767-A270376D0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81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DB2-540E-684F-B637-478879AA6287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71A5-2AB6-F24E-A767-A270376D0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28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9DB2-540E-684F-B637-478879AA6287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671A5-2AB6-F24E-A767-A270376D0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59DB2-540E-684F-B637-478879AA6287}" type="datetimeFigureOut">
              <a:rPr lang="en-US" smtClean="0"/>
              <a:t>2016-01-06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671A5-2AB6-F24E-A767-A270376D0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6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4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0888" y="182563"/>
            <a:ext cx="7772400" cy="731837"/>
          </a:xfrm>
          <a:noFill/>
        </p:spPr>
        <p:txBody>
          <a:bodyPr/>
          <a:lstStyle/>
          <a:p>
            <a:pPr eaLnBrk="1" hangingPunct="1">
              <a:tabLst>
                <a:tab pos="1536700" algn="l"/>
              </a:tabLst>
            </a:pPr>
            <a:r>
              <a:rPr lang="en-US" sz="4000" b="1" smtClean="0">
                <a:solidFill>
                  <a:srgbClr val="006600"/>
                </a:solidFill>
              </a:rPr>
              <a:t>Differentiation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538288" y="754063"/>
            <a:ext cx="650081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0000"/>
                </a:solidFill>
                <a:latin typeface="Optima" pitchFamily="-112" charset="0"/>
                <a:ea typeface="ＭＳ Ｐゴシック" pitchFamily="34" charset="-128"/>
              </a:rPr>
              <a:t>is a teacher’s response to learners’ needs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074738"/>
            <a:ext cx="381000" cy="503237"/>
          </a:xfrm>
          <a:prstGeom prst="rect">
            <a:avLst/>
          </a:prstGeom>
          <a:noFill/>
          <a:ln>
            <a:noFill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385888" y="1577975"/>
            <a:ext cx="650081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0000"/>
                </a:solidFill>
                <a:latin typeface="Optima" pitchFamily="-112" charset="0"/>
                <a:ea typeface="ＭＳ Ｐゴシック" pitchFamily="34" charset="-128"/>
              </a:rPr>
              <a:t>guided by the non-negotiables of differentiation, such as</a:t>
            </a:r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338" y="2376488"/>
            <a:ext cx="1366837" cy="722312"/>
          </a:xfrm>
          <a:prstGeom prst="rect">
            <a:avLst/>
          </a:prstGeom>
          <a:noFill/>
          <a:ln>
            <a:noFill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66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719" name="Text Box 7"/>
          <p:cNvSpPr txBox="1">
            <a:spLocks noChangeArrowheads="1"/>
          </p:cNvSpPr>
          <p:nvPr/>
        </p:nvSpPr>
        <p:spPr bwMode="auto">
          <a:xfrm>
            <a:off x="5410200" y="2819400"/>
            <a:ext cx="14462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6600"/>
                </a:solidFill>
                <a:latin typeface="Optima" pitchFamily="-112" charset="0"/>
              </a:rPr>
              <a:t>Respectful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6600"/>
                </a:solidFill>
                <a:latin typeface="Optima" pitchFamily="-112" charset="0"/>
              </a:rPr>
              <a:t>Tasks</a:t>
            </a:r>
            <a:endParaRPr lang="en-US" sz="2100">
              <a:solidFill>
                <a:srgbClr val="006600"/>
              </a:solidFill>
              <a:latin typeface="Optima" pitchFamily="-112" charset="0"/>
              <a:ea typeface="ＭＳ Ｐゴシック" pitchFamily="34" charset="-128"/>
            </a:endParaRPr>
          </a:p>
        </p:txBody>
      </p: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3910013" y="3308350"/>
            <a:ext cx="16525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6600"/>
                </a:solidFill>
                <a:latin typeface="Optima" pitchFamily="-112" charset="0"/>
              </a:rPr>
              <a:t>Continuous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6600"/>
                </a:solidFill>
                <a:latin typeface="Optima" pitchFamily="-112" charset="0"/>
              </a:rPr>
              <a:t>Assessment</a:t>
            </a:r>
            <a:endParaRPr lang="en-US" sz="2100">
              <a:solidFill>
                <a:srgbClr val="006600"/>
              </a:solidFill>
              <a:latin typeface="Optima" pitchFamily="-112" charset="0"/>
              <a:ea typeface="ＭＳ Ｐゴシック" pitchFamily="34" charset="-128"/>
            </a:endParaRP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1353326" y="5074374"/>
            <a:ext cx="650081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0000"/>
                </a:solidFill>
                <a:latin typeface="Optima" pitchFamily="-112" charset="0"/>
                <a:ea typeface="ＭＳ Ｐゴシック" pitchFamily="34" charset="-128"/>
              </a:rPr>
              <a:t>Teachers can differentiate</a:t>
            </a:r>
          </a:p>
        </p:txBody>
      </p:sp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990600" y="6063100"/>
            <a:ext cx="751998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 dirty="0">
                <a:solidFill>
                  <a:srgbClr val="000000"/>
                </a:solidFill>
                <a:latin typeface="Optima" pitchFamily="-112" charset="0"/>
                <a:ea typeface="ＭＳ Ｐゴシック" pitchFamily="34" charset="-128"/>
              </a:rPr>
              <a:t>through a range of instructional and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 dirty="0">
                <a:solidFill>
                  <a:srgbClr val="000000"/>
                </a:solidFill>
                <a:latin typeface="Optima" pitchFamily="-112" charset="0"/>
                <a:ea typeface="ＭＳ Ｐゴシック" pitchFamily="34" charset="-128"/>
              </a:rPr>
              <a:t>management strategies</a:t>
            </a:r>
          </a:p>
        </p:txBody>
      </p:sp>
      <p:sp>
        <p:nvSpPr>
          <p:cNvPr id="115742" name="Text Box 30"/>
          <p:cNvSpPr txBox="1">
            <a:spLocks noChangeArrowheads="1"/>
          </p:cNvSpPr>
          <p:nvPr/>
        </p:nvSpPr>
        <p:spPr bwMode="auto">
          <a:xfrm>
            <a:off x="342900" y="2085975"/>
            <a:ext cx="26670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6600"/>
                </a:solidFill>
                <a:latin typeface="Optima" pitchFamily="-112" charset="0"/>
              </a:rPr>
              <a:t>Supportive Learning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6600"/>
                </a:solidFill>
                <a:latin typeface="Optima" pitchFamily="-112" charset="0"/>
              </a:rPr>
              <a:t>Environment</a:t>
            </a:r>
          </a:p>
        </p:txBody>
      </p:sp>
      <p:pic>
        <p:nvPicPr>
          <p:cNvPr id="13325" name="Picture 3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095922">
            <a:off x="5280819" y="1985169"/>
            <a:ext cx="252413" cy="854075"/>
          </a:xfrm>
          <a:prstGeom prst="rect">
            <a:avLst/>
          </a:prstGeom>
          <a:noFill/>
          <a:ln>
            <a:noFill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6" name="Picture 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033736">
            <a:off x="3667919" y="2002631"/>
            <a:ext cx="212725" cy="747713"/>
          </a:xfrm>
          <a:prstGeom prst="rect">
            <a:avLst/>
          </a:prstGeom>
          <a:noFill/>
          <a:ln>
            <a:noFill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745" name="Text Box 33"/>
          <p:cNvSpPr txBox="1">
            <a:spLocks noChangeArrowheads="1"/>
          </p:cNvSpPr>
          <p:nvPr/>
        </p:nvSpPr>
        <p:spPr bwMode="auto">
          <a:xfrm>
            <a:off x="6767513" y="2133600"/>
            <a:ext cx="12954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6600"/>
                </a:solidFill>
                <a:latin typeface="Optima" pitchFamily="-112" charset="0"/>
              </a:rPr>
              <a:t>Flexible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6600"/>
                </a:solidFill>
                <a:latin typeface="Optima" pitchFamily="-112" charset="0"/>
              </a:rPr>
              <a:t>Grouping</a:t>
            </a:r>
          </a:p>
        </p:txBody>
      </p:sp>
      <p:sp>
        <p:nvSpPr>
          <p:cNvPr id="115746" name="Text Box 34"/>
          <p:cNvSpPr txBox="1">
            <a:spLocks noChangeArrowheads="1"/>
          </p:cNvSpPr>
          <p:nvPr/>
        </p:nvSpPr>
        <p:spPr bwMode="auto">
          <a:xfrm>
            <a:off x="2286000" y="2895600"/>
            <a:ext cx="1547813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6600"/>
                </a:solidFill>
                <a:latin typeface="Optima" pitchFamily="-112" charset="0"/>
              </a:rPr>
              <a:t>Quality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6600"/>
                </a:solidFill>
                <a:latin typeface="Optima" pitchFamily="-112" charset="0"/>
              </a:rPr>
              <a:t>Curriculum</a:t>
            </a:r>
          </a:p>
        </p:txBody>
      </p:sp>
      <p:sp>
        <p:nvSpPr>
          <p:cNvPr id="115747" name="Text Box 35"/>
          <p:cNvSpPr txBox="1">
            <a:spLocks noChangeArrowheads="1"/>
          </p:cNvSpPr>
          <p:nvPr/>
        </p:nvSpPr>
        <p:spPr bwMode="auto">
          <a:xfrm>
            <a:off x="1904189" y="5568087"/>
            <a:ext cx="1306512" cy="412750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FF6600"/>
                </a:solidFill>
                <a:latin typeface="Optima" pitchFamily="-112" charset="0"/>
              </a:rPr>
              <a:t>Content</a:t>
            </a:r>
          </a:p>
        </p:txBody>
      </p:sp>
      <p:sp>
        <p:nvSpPr>
          <p:cNvPr id="115748" name="Text Box 36"/>
          <p:cNvSpPr txBox="1">
            <a:spLocks noChangeArrowheads="1"/>
          </p:cNvSpPr>
          <p:nvPr/>
        </p:nvSpPr>
        <p:spPr bwMode="auto">
          <a:xfrm>
            <a:off x="3815539" y="5569674"/>
            <a:ext cx="1295400" cy="412750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FF6600"/>
                </a:solidFill>
                <a:latin typeface="Optima" pitchFamily="-112" charset="0"/>
              </a:rPr>
              <a:t>Process</a:t>
            </a:r>
          </a:p>
        </p:txBody>
      </p:sp>
      <p:sp>
        <p:nvSpPr>
          <p:cNvPr id="115749" name="Text Box 37"/>
          <p:cNvSpPr txBox="1">
            <a:spLocks noChangeArrowheads="1"/>
          </p:cNvSpPr>
          <p:nvPr/>
        </p:nvSpPr>
        <p:spPr bwMode="auto">
          <a:xfrm>
            <a:off x="5830076" y="5569674"/>
            <a:ext cx="1238250" cy="412750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FF6600"/>
                </a:solidFill>
                <a:latin typeface="Optima" pitchFamily="-112" charset="0"/>
              </a:rPr>
              <a:t>Product</a:t>
            </a: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1573298" y="4047380"/>
            <a:ext cx="650081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642938" eaLnBrk="0" hangingPunct="0"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tabLst>
                <a:tab pos="749300" algn="l"/>
              </a:tabLs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 dirty="0" smtClean="0">
                <a:solidFill>
                  <a:srgbClr val="000000"/>
                </a:solidFill>
                <a:latin typeface="Optima" pitchFamily="-112" charset="0"/>
                <a:ea typeface="ＭＳ Ｐゴシック" pitchFamily="34" charset="-128"/>
              </a:rPr>
              <a:t>According </a:t>
            </a:r>
            <a:r>
              <a:rPr lang="en-US" sz="2100" dirty="0" smtClean="0">
                <a:solidFill>
                  <a:srgbClr val="000000"/>
                </a:solidFill>
                <a:latin typeface="Optima" pitchFamily="-112" charset="0"/>
                <a:ea typeface="ＭＳ Ｐゴシック" pitchFamily="34" charset="-128"/>
              </a:rPr>
              <a:t>to a</a:t>
            </a:r>
            <a:r>
              <a:rPr lang="en-US" sz="2100" dirty="0" smtClean="0">
                <a:solidFill>
                  <a:srgbClr val="000000"/>
                </a:solidFill>
                <a:latin typeface="Optima" pitchFamily="-112" charset="0"/>
                <a:ea typeface="ＭＳ Ｐゴシック" pitchFamily="34" charset="-128"/>
              </a:rPr>
              <a:t> Student’s</a:t>
            </a:r>
            <a:endParaRPr lang="en-US" sz="2100" dirty="0">
              <a:solidFill>
                <a:srgbClr val="000000"/>
              </a:solidFill>
              <a:latin typeface="Optima" pitchFamily="-112" charset="0"/>
              <a:ea typeface="ＭＳ Ｐゴシック" pitchFamily="34" charset="-128"/>
            </a:endParaRPr>
          </a:p>
        </p:txBody>
      </p:sp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1973348" y="4555380"/>
            <a:ext cx="1524000" cy="41275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 dirty="0">
                <a:solidFill>
                  <a:srgbClr val="000000"/>
                </a:solidFill>
                <a:latin typeface="Optima" pitchFamily="-112" charset="0"/>
              </a:rPr>
              <a:t>Readiness</a:t>
            </a:r>
          </a:p>
        </p:txBody>
      </p:sp>
      <p:sp>
        <p:nvSpPr>
          <p:cNvPr id="25" name="Text Box 39"/>
          <p:cNvSpPr txBox="1">
            <a:spLocks noChangeArrowheads="1"/>
          </p:cNvSpPr>
          <p:nvPr/>
        </p:nvSpPr>
        <p:spPr bwMode="auto">
          <a:xfrm>
            <a:off x="3902161" y="4555380"/>
            <a:ext cx="1295400" cy="41275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0000"/>
                </a:solidFill>
                <a:latin typeface="Optima" pitchFamily="-112" charset="0"/>
              </a:rPr>
              <a:t>Interests</a:t>
            </a:r>
          </a:p>
        </p:txBody>
      </p:sp>
      <p:sp>
        <p:nvSpPr>
          <p:cNvPr id="26" name="Text Box 40"/>
          <p:cNvSpPr txBox="1">
            <a:spLocks noChangeArrowheads="1"/>
          </p:cNvSpPr>
          <p:nvPr/>
        </p:nvSpPr>
        <p:spPr bwMode="auto">
          <a:xfrm>
            <a:off x="5554748" y="4601418"/>
            <a:ext cx="2057400" cy="369887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Optima" pitchFamily="-112" charset="0"/>
              </a:rPr>
              <a:t>Learning Profile</a:t>
            </a:r>
          </a:p>
        </p:txBody>
      </p:sp>
    </p:spTree>
    <p:extLst>
      <p:ext uri="{BB962C8B-B14F-4D97-AF65-F5344CB8AC3E}">
        <p14:creationId xmlns:p14="http://schemas.microsoft.com/office/powerpoint/2010/main" val="7587628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5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5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5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5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5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5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5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5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5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9" grpId="0"/>
      <p:bldP spid="115720" grpId="0"/>
      <p:bldP spid="115721" grpId="0"/>
      <p:bldP spid="115723" grpId="0"/>
      <p:bldP spid="115742" grpId="0"/>
      <p:bldP spid="115745" grpId="0"/>
      <p:bldP spid="115746" grpId="0"/>
      <p:bldP spid="115747" grpId="0" animBg="1"/>
      <p:bldP spid="115748" grpId="0" animBg="1"/>
      <p:bldP spid="115749" grpId="0" animBg="1"/>
      <p:bldP spid="23" grpId="0"/>
      <p:bldP spid="24" grpId="0" animBg="1"/>
      <p:bldP spid="25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23605" y="2539699"/>
            <a:ext cx="40300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Tomlinson Video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49114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0752" y="1807093"/>
            <a:ext cx="84500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/>
              <a:buChar char="•"/>
            </a:pPr>
            <a:r>
              <a:rPr lang="en-US" sz="2400" i="1" dirty="0"/>
              <a:t>He Found A Barely-Alive Creature Under A Bag Of Mulch. What He Did Next Will Take Your Breath Away</a:t>
            </a:r>
            <a:r>
              <a:rPr lang="en-US" sz="2400" i="1" dirty="0" smtClean="0"/>
              <a:t>.</a:t>
            </a:r>
          </a:p>
          <a:p>
            <a:pPr lvl="0"/>
            <a:endParaRPr lang="en-US" sz="2400" dirty="0"/>
          </a:p>
          <a:p>
            <a:pPr marL="285750" lvl="0" indent="-285750">
              <a:buFont typeface="Arial"/>
              <a:buChar char="•"/>
            </a:pPr>
            <a:r>
              <a:rPr lang="en-US" sz="2400" i="1" dirty="0"/>
              <a:t>Carole King and President Obama couldn't even handle this Aretha Franklin performance</a:t>
            </a:r>
            <a:r>
              <a:rPr lang="en-US" sz="2400" i="1" dirty="0" smtClean="0"/>
              <a:t>.</a:t>
            </a:r>
          </a:p>
          <a:p>
            <a:pPr lvl="0"/>
            <a:endParaRPr lang="en-US" sz="2400" dirty="0"/>
          </a:p>
          <a:p>
            <a:pPr marL="285750" lvl="0" indent="-285750">
              <a:buFont typeface="Arial"/>
              <a:buChar char="•"/>
            </a:pPr>
            <a:r>
              <a:rPr lang="en-US" sz="2400" i="1" dirty="0"/>
              <a:t>This Weird Bear-Dog Creature Has The Internet Losing Its </a:t>
            </a:r>
            <a:r>
              <a:rPr lang="en-US" sz="2400" i="1" dirty="0" smtClean="0"/>
              <a:t>Mind</a:t>
            </a:r>
          </a:p>
          <a:p>
            <a:pPr lvl="0"/>
            <a:endParaRPr lang="en-US" sz="2400" dirty="0"/>
          </a:p>
          <a:p>
            <a:pPr marL="285750" lvl="0" indent="-285750">
              <a:buFont typeface="Arial"/>
              <a:buChar char="•"/>
            </a:pPr>
            <a:r>
              <a:rPr lang="en-US" sz="2400" i="1" dirty="0"/>
              <a:t>Room 3G participated in the </a:t>
            </a:r>
            <a:r>
              <a:rPr lang="en-US" sz="2400" i="1" dirty="0" err="1"/>
              <a:t>Tomatosphere</a:t>
            </a:r>
            <a:r>
              <a:rPr lang="en-US" sz="2400" i="1" dirty="0"/>
              <a:t> project.  What they found out will blast you into space!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830347" y="702481"/>
            <a:ext cx="44654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Content Mill Headlines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59077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E1FE1DDF55BF42BD1E6306681EE54D" ma:contentTypeVersion="1" ma:contentTypeDescription="Create a new document." ma:contentTypeScope="" ma:versionID="e659cf8817a26ebdff7f036e140bee5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506C192-578C-4F54-93E3-D142A50989DC}"/>
</file>

<file path=customXml/itemProps2.xml><?xml version="1.0" encoding="utf-8"?>
<ds:datastoreItem xmlns:ds="http://schemas.openxmlformats.org/officeDocument/2006/customXml" ds:itemID="{5AED31A9-048E-4666-AD3D-1054B73E6CD9}"/>
</file>

<file path=customXml/itemProps3.xml><?xml version="1.0" encoding="utf-8"?>
<ds:datastoreItem xmlns:ds="http://schemas.openxmlformats.org/officeDocument/2006/customXml" ds:itemID="{7551BE0E-C4C4-4939-835B-D402958AB09B}"/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197</Words>
  <Application>Microsoft Macintosh PowerPoint</Application>
  <PresentationFormat>On-screen Show (4:3)</PresentationFormat>
  <Paragraphs>47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Differentiation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Differentiation</dc:title>
  <dc:creator>Donna Rae DesRoches</dc:creator>
  <cp:lastModifiedBy>Donna Rae DesRoches</cp:lastModifiedBy>
  <cp:revision>3</cp:revision>
  <dcterms:created xsi:type="dcterms:W3CDTF">2016-01-06T17:40:13Z</dcterms:created>
  <dcterms:modified xsi:type="dcterms:W3CDTF">2016-01-06T19:10:57Z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0x010100E5E1FE1DDF55BF42BD1E6306681EE54D</vt:lpwstr>
  </property>
</Properties>
</file>