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8" r:id="rId4"/>
  </p:sldMasterIdLst>
  <p:notesMasterIdLst>
    <p:notesMasterId r:id="rId54"/>
  </p:notesMasterIdLst>
  <p:handoutMasterIdLst>
    <p:handoutMasterId r:id="rId55"/>
  </p:handoutMasterIdLst>
  <p:sldIdLst>
    <p:sldId id="256" r:id="rId5"/>
    <p:sldId id="257" r:id="rId6"/>
    <p:sldId id="259" r:id="rId7"/>
    <p:sldId id="258" r:id="rId8"/>
    <p:sldId id="260" r:id="rId9"/>
    <p:sldId id="261" r:id="rId10"/>
    <p:sldId id="263" r:id="rId11"/>
    <p:sldId id="316" r:id="rId12"/>
    <p:sldId id="262" r:id="rId13"/>
    <p:sldId id="275" r:id="rId14"/>
    <p:sldId id="264" r:id="rId15"/>
    <p:sldId id="282" r:id="rId16"/>
    <p:sldId id="272" r:id="rId17"/>
    <p:sldId id="277" r:id="rId18"/>
    <p:sldId id="291" r:id="rId19"/>
    <p:sldId id="292" r:id="rId20"/>
    <p:sldId id="293" r:id="rId21"/>
    <p:sldId id="294" r:id="rId22"/>
    <p:sldId id="265" r:id="rId23"/>
    <p:sldId id="266" r:id="rId24"/>
    <p:sldId id="274" r:id="rId25"/>
    <p:sldId id="283" r:id="rId26"/>
    <p:sldId id="284" r:id="rId27"/>
    <p:sldId id="285" r:id="rId28"/>
    <p:sldId id="286" r:id="rId29"/>
    <p:sldId id="269" r:id="rId30"/>
    <p:sldId id="304" r:id="rId31"/>
    <p:sldId id="300" r:id="rId32"/>
    <p:sldId id="295" r:id="rId33"/>
    <p:sldId id="305" r:id="rId34"/>
    <p:sldId id="306" r:id="rId35"/>
    <p:sldId id="307" r:id="rId36"/>
    <p:sldId id="308" r:id="rId37"/>
    <p:sldId id="315" r:id="rId38"/>
    <p:sldId id="298" r:id="rId39"/>
    <p:sldId id="299" r:id="rId40"/>
    <p:sldId id="296" r:id="rId41"/>
    <p:sldId id="297" r:id="rId42"/>
    <p:sldId id="301" r:id="rId43"/>
    <p:sldId id="302" r:id="rId44"/>
    <p:sldId id="303" r:id="rId45"/>
    <p:sldId id="317" r:id="rId46"/>
    <p:sldId id="267" r:id="rId47"/>
    <p:sldId id="309" r:id="rId48"/>
    <p:sldId id="310" r:id="rId49"/>
    <p:sldId id="311" r:id="rId50"/>
    <p:sldId id="312" r:id="rId51"/>
    <p:sldId id="268" r:id="rId52"/>
    <p:sldId id="276" r:id="rId53"/>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5B3428-1115-4C48-AB3F-BE20AA34C415}" v="6" dt="2019-09-05T17:07:14.5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38" autoAdjust="0"/>
    <p:restoredTop sz="85582" autoAdjust="0"/>
  </p:normalViewPr>
  <p:slideViewPr>
    <p:cSldViewPr snapToGrid="0">
      <p:cViewPr varScale="1">
        <p:scale>
          <a:sx n="111" d="100"/>
          <a:sy n="111" d="100"/>
        </p:scale>
        <p:origin x="300" y="108"/>
      </p:cViewPr>
      <p:guideLst>
        <p:guide orient="horz" pos="2160"/>
        <p:guide pos="3840"/>
      </p:guideLst>
    </p:cSldViewPr>
  </p:slideViewPr>
  <p:outlineViewPr>
    <p:cViewPr>
      <p:scale>
        <a:sx n="33" d="100"/>
        <a:sy n="33" d="100"/>
      </p:scale>
      <p:origin x="0" y="-23538"/>
    </p:cViewPr>
  </p:outlineViewPr>
  <p:notesTextViewPr>
    <p:cViewPr>
      <p:scale>
        <a:sx n="1" d="1"/>
        <a:sy n="1" d="1"/>
      </p:scale>
      <p:origin x="0" y="0"/>
    </p:cViewPr>
  </p:notesTextViewPr>
  <p:sorterViewPr>
    <p:cViewPr>
      <p:scale>
        <a:sx n="100" d="100"/>
        <a:sy n="100" d="100"/>
      </p:scale>
      <p:origin x="0" y="-19404"/>
    </p:cViewPr>
  </p:sorterViewPr>
  <p:notesViewPr>
    <p:cSldViewPr snapToGrid="0">
      <p:cViewPr varScale="1">
        <p:scale>
          <a:sx n="57" d="100"/>
          <a:sy n="57" d="100"/>
        </p:scale>
        <p:origin x="1782" y="7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handoutMaster" Target="handoutMasters/handoutMaster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theme" Target="theme/theme1.xml"/><Relationship Id="rId5" Type="http://schemas.openxmlformats.org/officeDocument/2006/relationships/slide" Target="slides/slide1.xml"/><Relationship Id="rId61" Type="http://schemas.microsoft.com/office/2015/10/relationships/revisionInfo" Target="revisionInfo.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viewProps" Target="viewProp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e Carlisle" userId="09a0bb5f-6bb7-4cd3-9e1e-6c4a5b925205" providerId="ADAL" clId="{3B5B3428-1115-4C48-AB3F-BE20AA34C415}"/>
    <pc:docChg chg="custSel addSld delSld modSld sldOrd">
      <pc:chgData name="Kate Carlisle" userId="09a0bb5f-6bb7-4cd3-9e1e-6c4a5b925205" providerId="ADAL" clId="{3B5B3428-1115-4C48-AB3F-BE20AA34C415}" dt="2019-09-05T21:39:53.684" v="1109" actId="20577"/>
      <pc:docMkLst>
        <pc:docMk/>
      </pc:docMkLst>
      <pc:sldChg chg="modSp">
        <pc:chgData name="Kate Carlisle" userId="09a0bb5f-6bb7-4cd3-9e1e-6c4a5b925205" providerId="ADAL" clId="{3B5B3428-1115-4C48-AB3F-BE20AA34C415}" dt="2019-09-05T21:39:53.684" v="1109" actId="20577"/>
        <pc:sldMkLst>
          <pc:docMk/>
          <pc:sldMk cId="760509438" sldId="267"/>
        </pc:sldMkLst>
        <pc:spChg chg="mod">
          <ac:chgData name="Kate Carlisle" userId="09a0bb5f-6bb7-4cd3-9e1e-6c4a5b925205" providerId="ADAL" clId="{3B5B3428-1115-4C48-AB3F-BE20AA34C415}" dt="2019-09-05T21:39:53.684" v="1109" actId="20577"/>
          <ac:spMkLst>
            <pc:docMk/>
            <pc:sldMk cId="760509438" sldId="267"/>
            <ac:spMk id="3" creationId="{00000000-0000-0000-0000-000000000000}"/>
          </ac:spMkLst>
        </pc:spChg>
      </pc:sldChg>
      <pc:sldChg chg="modSp ord">
        <pc:chgData name="Kate Carlisle" userId="09a0bb5f-6bb7-4cd3-9e1e-6c4a5b925205" providerId="ADAL" clId="{3B5B3428-1115-4C48-AB3F-BE20AA34C415}" dt="2019-09-05T17:04:36.608" v="778" actId="20577"/>
        <pc:sldMkLst>
          <pc:docMk/>
          <pc:sldMk cId="2893056751" sldId="274"/>
        </pc:sldMkLst>
        <pc:spChg chg="mod">
          <ac:chgData name="Kate Carlisle" userId="09a0bb5f-6bb7-4cd3-9e1e-6c4a5b925205" providerId="ADAL" clId="{3B5B3428-1115-4C48-AB3F-BE20AA34C415}" dt="2019-09-05T17:04:36.608" v="778" actId="20577"/>
          <ac:spMkLst>
            <pc:docMk/>
            <pc:sldMk cId="2893056751" sldId="274"/>
            <ac:spMk id="5" creationId="{00000000-0000-0000-0000-000000000000}"/>
          </ac:spMkLst>
        </pc:spChg>
      </pc:sldChg>
      <pc:sldChg chg="modSp">
        <pc:chgData name="Kate Carlisle" userId="09a0bb5f-6bb7-4cd3-9e1e-6c4a5b925205" providerId="ADAL" clId="{3B5B3428-1115-4C48-AB3F-BE20AA34C415}" dt="2019-09-05T21:37:14.191" v="848" actId="20577"/>
        <pc:sldMkLst>
          <pc:docMk/>
          <pc:sldMk cId="3472180070" sldId="286"/>
        </pc:sldMkLst>
        <pc:spChg chg="mod">
          <ac:chgData name="Kate Carlisle" userId="09a0bb5f-6bb7-4cd3-9e1e-6c4a5b925205" providerId="ADAL" clId="{3B5B3428-1115-4C48-AB3F-BE20AA34C415}" dt="2019-09-05T21:37:14.191" v="848" actId="20577"/>
          <ac:spMkLst>
            <pc:docMk/>
            <pc:sldMk cId="3472180070" sldId="286"/>
            <ac:spMk id="3" creationId="{00000000-0000-0000-0000-000000000000}"/>
          </ac:spMkLst>
        </pc:spChg>
      </pc:sldChg>
      <pc:sldChg chg="modSp">
        <pc:chgData name="Kate Carlisle" userId="09a0bb5f-6bb7-4cd3-9e1e-6c4a5b925205" providerId="ADAL" clId="{3B5B3428-1115-4C48-AB3F-BE20AA34C415}" dt="2019-09-05T21:38:07.880" v="849" actId="5793"/>
        <pc:sldMkLst>
          <pc:docMk/>
          <pc:sldMk cId="2396478754" sldId="307"/>
        </pc:sldMkLst>
        <pc:spChg chg="mod">
          <ac:chgData name="Kate Carlisle" userId="09a0bb5f-6bb7-4cd3-9e1e-6c4a5b925205" providerId="ADAL" clId="{3B5B3428-1115-4C48-AB3F-BE20AA34C415}" dt="2019-09-05T21:38:07.880" v="849" actId="5793"/>
          <ac:spMkLst>
            <pc:docMk/>
            <pc:sldMk cId="2396478754" sldId="307"/>
            <ac:spMk id="3" creationId="{00000000-0000-0000-0000-000000000000}"/>
          </ac:spMkLst>
        </pc:spChg>
      </pc:sldChg>
      <pc:sldChg chg="modSp modNotesTx">
        <pc:chgData name="Kate Carlisle" userId="09a0bb5f-6bb7-4cd3-9e1e-6c4a5b925205" providerId="ADAL" clId="{3B5B3428-1115-4C48-AB3F-BE20AA34C415}" dt="2019-09-05T17:07:14.510" v="843"/>
        <pc:sldMkLst>
          <pc:docMk/>
          <pc:sldMk cId="1509169515" sldId="316"/>
        </pc:sldMkLst>
        <pc:spChg chg="mod">
          <ac:chgData name="Kate Carlisle" userId="09a0bb5f-6bb7-4cd3-9e1e-6c4a5b925205" providerId="ADAL" clId="{3B5B3428-1115-4C48-AB3F-BE20AA34C415}" dt="2019-09-05T17:07:14.510" v="843"/>
          <ac:spMkLst>
            <pc:docMk/>
            <pc:sldMk cId="1509169515" sldId="316"/>
            <ac:spMk id="3" creationId="{00000000-0000-0000-0000-000000000000}"/>
          </ac:spMkLst>
        </pc:spChg>
      </pc:sldChg>
      <pc:sldChg chg="modSp add">
        <pc:chgData name="Kate Carlisle" userId="09a0bb5f-6bb7-4cd3-9e1e-6c4a5b925205" providerId="ADAL" clId="{3B5B3428-1115-4C48-AB3F-BE20AA34C415}" dt="2019-09-05T17:05:55.374" v="840" actId="20577"/>
        <pc:sldMkLst>
          <pc:docMk/>
          <pc:sldMk cId="3576150343" sldId="317"/>
        </pc:sldMkLst>
        <pc:spChg chg="mod">
          <ac:chgData name="Kate Carlisle" userId="09a0bb5f-6bb7-4cd3-9e1e-6c4a5b925205" providerId="ADAL" clId="{3B5B3428-1115-4C48-AB3F-BE20AA34C415}" dt="2019-09-05T17:05:55.374" v="840" actId="20577"/>
          <ac:spMkLst>
            <pc:docMk/>
            <pc:sldMk cId="3576150343" sldId="317"/>
            <ac:spMk id="5" creationId="{00000000-0000-0000-0000-000000000000}"/>
          </ac:spMkLst>
        </pc:spChg>
      </pc:sldChg>
      <pc:sldChg chg="add del">
        <pc:chgData name="Kate Carlisle" userId="09a0bb5f-6bb7-4cd3-9e1e-6c4a5b925205" providerId="ADAL" clId="{3B5B3428-1115-4C48-AB3F-BE20AA34C415}" dt="2019-09-05T17:05:20.411" v="780" actId="2696"/>
        <pc:sldMkLst>
          <pc:docMk/>
          <pc:sldMk cId="4081821480" sldId="31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1E860F86-5727-4670-806D-7DFEAE1BE218}" type="datetimeFigureOut">
              <a:rPr lang="en-US" smtClean="0"/>
              <a:t>9/5/2019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DB1FC66B-CA67-489D-AEB5-161B3C8EDA15}" type="slidenum">
              <a:rPr lang="en-US" smtClean="0"/>
              <a:t>‹#›</a:t>
            </a:fld>
            <a:endParaRPr lang="en-US"/>
          </a:p>
        </p:txBody>
      </p:sp>
    </p:spTree>
    <p:extLst>
      <p:ext uri="{BB962C8B-B14F-4D97-AF65-F5344CB8AC3E}">
        <p14:creationId xmlns:p14="http://schemas.microsoft.com/office/powerpoint/2010/main" val="35991329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E6E4A871-6D1E-4E7B-8C74-E0CD385316DF}" type="datetimeFigureOut">
              <a:rPr lang="en-US" smtClean="0"/>
              <a:t>9/5/2019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DEF4B0E3-67F7-4BFB-B48E-C93C5C542360}" type="slidenum">
              <a:rPr lang="en-US" smtClean="0"/>
              <a:t>‹#›</a:t>
            </a:fld>
            <a:endParaRPr lang="en-US"/>
          </a:p>
        </p:txBody>
      </p:sp>
    </p:spTree>
    <p:extLst>
      <p:ext uri="{BB962C8B-B14F-4D97-AF65-F5344CB8AC3E}">
        <p14:creationId xmlns:p14="http://schemas.microsoft.com/office/powerpoint/2010/main" val="1876436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old-www.lskysd.ca/ProgramsLearning/CurriculumAndInstruction/Assessment/Pages/Reading.aspx#/="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EF4B0E3-67F7-4BFB-B48E-C93C5C542360}" type="slidenum">
              <a:rPr lang="en-US" smtClean="0"/>
              <a:t>5</a:t>
            </a:fld>
            <a:endParaRPr lang="en-US"/>
          </a:p>
        </p:txBody>
      </p:sp>
    </p:spTree>
    <p:extLst>
      <p:ext uri="{BB962C8B-B14F-4D97-AF65-F5344CB8AC3E}">
        <p14:creationId xmlns:p14="http://schemas.microsoft.com/office/powerpoint/2010/main" val="3921420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More consistent administrative</a:t>
            </a:r>
            <a:r>
              <a:rPr lang="en-US" baseline="0" dirty="0"/>
              <a:t> protocols and </a:t>
            </a:r>
            <a:r>
              <a:rPr lang="en-US" dirty="0"/>
              <a:t>scoring procedures will</a:t>
            </a:r>
            <a:r>
              <a:rPr lang="en-US" baseline="0" dirty="0"/>
              <a:t> result in more consistent determination of instructional reading levels, and in turn a stronger connection between assessment and instruction.</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23</a:t>
            </a:fld>
            <a:endParaRPr lang="en-US"/>
          </a:p>
        </p:txBody>
      </p:sp>
    </p:spTree>
    <p:extLst>
      <p:ext uri="{BB962C8B-B14F-4D97-AF65-F5344CB8AC3E}">
        <p14:creationId xmlns:p14="http://schemas.microsoft.com/office/powerpoint/2010/main" val="26211881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28</a:t>
            </a:fld>
            <a:endParaRPr lang="en-US"/>
          </a:p>
        </p:txBody>
      </p:sp>
    </p:spTree>
    <p:extLst>
      <p:ext uri="{BB962C8B-B14F-4D97-AF65-F5344CB8AC3E}">
        <p14:creationId xmlns:p14="http://schemas.microsoft.com/office/powerpoint/2010/main" val="41248923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Comprehension scoring key on the recording form </a:t>
            </a:r>
          </a:p>
          <a:p>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A-K – Readers are not adept at speaking about writers craft yet so thinking beyond and about the text are grouped together (same as earlier edition) </a:t>
            </a:r>
          </a:p>
          <a:p>
            <a:endParaRPr lang="en-US" dirty="0"/>
          </a:p>
          <a:p>
            <a:r>
              <a:rPr lang="en-US" dirty="0"/>
              <a:t>More consistent scoring will</a:t>
            </a:r>
            <a:r>
              <a:rPr lang="en-US" baseline="0" dirty="0"/>
              <a:t> result in more consistent determination of instructional reading levels</a:t>
            </a:r>
            <a:endParaRPr lang="en-US" dirty="0"/>
          </a:p>
          <a:p>
            <a:r>
              <a:rPr lang="en-US" sz="1200" dirty="0"/>
              <a:t>ere is</a:t>
            </a:r>
            <a:r>
              <a:rPr lang="en-US" sz="1200" baseline="0" dirty="0"/>
              <a:t> a rubric </a:t>
            </a:r>
            <a:r>
              <a:rPr lang="en-US" sz="1200" dirty="0"/>
              <a:t> for Levels A-K and one for Levels L-Z.</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29</a:t>
            </a:fld>
            <a:endParaRPr lang="en-US"/>
          </a:p>
        </p:txBody>
      </p:sp>
    </p:spTree>
    <p:extLst>
      <p:ext uri="{BB962C8B-B14F-4D97-AF65-F5344CB8AC3E}">
        <p14:creationId xmlns:p14="http://schemas.microsoft.com/office/powerpoint/2010/main" val="20708546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31</a:t>
            </a:fld>
            <a:endParaRPr lang="en-US"/>
          </a:p>
        </p:txBody>
      </p:sp>
    </p:spTree>
    <p:extLst>
      <p:ext uri="{BB962C8B-B14F-4D97-AF65-F5344CB8AC3E}">
        <p14:creationId xmlns:p14="http://schemas.microsoft.com/office/powerpoint/2010/main" val="11622785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35</a:t>
            </a:fld>
            <a:endParaRPr lang="en-US"/>
          </a:p>
        </p:txBody>
      </p:sp>
    </p:spTree>
    <p:extLst>
      <p:ext uri="{BB962C8B-B14F-4D97-AF65-F5344CB8AC3E}">
        <p14:creationId xmlns:p14="http://schemas.microsoft.com/office/powerpoint/2010/main" val="15370497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36</a:t>
            </a:fld>
            <a:endParaRPr lang="en-US"/>
          </a:p>
        </p:txBody>
      </p:sp>
    </p:spTree>
    <p:extLst>
      <p:ext uri="{BB962C8B-B14F-4D97-AF65-F5344CB8AC3E}">
        <p14:creationId xmlns:p14="http://schemas.microsoft.com/office/powerpoint/2010/main" val="31415213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descriptors and the  wordin</a:t>
            </a:r>
            <a:r>
              <a:rPr lang="en-US" baseline="0" dirty="0"/>
              <a:t>g on the scoring key has changed.</a:t>
            </a:r>
          </a:p>
          <a:p>
            <a:endParaRPr lang="en-US" baseline="0" dirty="0"/>
          </a:p>
          <a:p>
            <a:r>
              <a:rPr lang="en-US" baseline="0" dirty="0"/>
              <a:t>Scoring key on recording form is used in combination with the new rubric</a:t>
            </a:r>
          </a:p>
          <a:p>
            <a:r>
              <a:rPr lang="en-US" sz="1200" dirty="0"/>
              <a:t>Comprehension Scoring Key : </a:t>
            </a:r>
          </a:p>
          <a:p>
            <a:r>
              <a:rPr lang="en-US" sz="1200" dirty="0"/>
              <a:t>3	Student demonstrates proficiency in understanding of the text</a:t>
            </a:r>
          </a:p>
          <a:p>
            <a:r>
              <a:rPr lang="en-US" sz="1200" dirty="0"/>
              <a:t>2	Student is approaching proficiency in understanding the text</a:t>
            </a:r>
          </a:p>
          <a:p>
            <a:r>
              <a:rPr lang="en-US" sz="1200" dirty="0"/>
              <a:t>1	Student demonstrates limited proficiency in understanding the text</a:t>
            </a:r>
          </a:p>
          <a:p>
            <a:r>
              <a:rPr lang="en-US" sz="1200" dirty="0"/>
              <a:t>0 	Student’s comprehension is not proficient</a:t>
            </a:r>
          </a:p>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37</a:t>
            </a:fld>
            <a:endParaRPr lang="en-US"/>
          </a:p>
        </p:txBody>
      </p:sp>
    </p:spTree>
    <p:extLst>
      <p:ext uri="{BB962C8B-B14F-4D97-AF65-F5344CB8AC3E}">
        <p14:creationId xmlns:p14="http://schemas.microsoft.com/office/powerpoint/2010/main" val="36354308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More consistent scoring will</a:t>
            </a:r>
            <a:r>
              <a:rPr lang="en-US" baseline="0" dirty="0"/>
              <a:t> result in more consistent determination of instructional reading levels</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38</a:t>
            </a:fld>
            <a:endParaRPr lang="en-US"/>
          </a:p>
        </p:txBody>
      </p:sp>
    </p:spTree>
    <p:extLst>
      <p:ext uri="{BB962C8B-B14F-4D97-AF65-F5344CB8AC3E}">
        <p14:creationId xmlns:p14="http://schemas.microsoft.com/office/powerpoint/2010/main" val="5217451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a:t>
            </a:r>
            <a:r>
              <a:rPr lang="en-US" baseline="0" dirty="0"/>
              <a:t> 1:  Socks the cat is sleeping in different places in the house. Over and over the girl tries to wake up Socks but Socks won’t wake up. The girl solves the problem by getting some food to wake up Socks. Socks wakes up because he wants to eat the food.  </a:t>
            </a:r>
          </a:p>
          <a:p>
            <a:endParaRPr lang="en-US" baseline="0" dirty="0"/>
          </a:p>
          <a:p>
            <a:r>
              <a:rPr lang="en-US" baseline="0" dirty="0"/>
              <a:t>Example 2:  Socks gets fed at the end. Socks sleeps a lot. The girl tries to wake him up, but he won’t wake up. Socks is sleeping in the chair and on the couch. He is under the table. He is sleeping on the rug. He won’t </a:t>
            </a:r>
            <a:r>
              <a:rPr lang="en-US" baseline="0" dirty="0" err="1"/>
              <a:t>wak</a:t>
            </a:r>
            <a:r>
              <a:rPr lang="en-US" baseline="0" dirty="0"/>
              <a:t> up, but then he does wake up. He is sleeping in the window. The girl thinks of a can of tuna. Socks eats the tuna. </a:t>
            </a:r>
          </a:p>
          <a:p>
            <a:endParaRPr lang="en-US" baseline="0" dirty="0"/>
          </a:p>
          <a:p>
            <a:r>
              <a:rPr lang="en-US" baseline="0" dirty="0"/>
              <a:t>Example 1 demonstrates that the child understands the story and the most important parts. Example 2 the events are not in order, it has the quality of a list, and many unimportant details are included. Some details are also repeated. </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39</a:t>
            </a:fld>
            <a:endParaRPr lang="en-US"/>
          </a:p>
        </p:txBody>
      </p:sp>
    </p:spTree>
    <p:extLst>
      <p:ext uri="{BB962C8B-B14F-4D97-AF65-F5344CB8AC3E}">
        <p14:creationId xmlns:p14="http://schemas.microsoft.com/office/powerpoint/2010/main" val="39277258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example:  Life of a Monarch Butterfly</a:t>
            </a:r>
            <a:r>
              <a:rPr lang="en-US" baseline="0" dirty="0"/>
              <a:t> (p. 28 in new assessment guide) </a:t>
            </a:r>
            <a:endParaRPr lang="en-US" dirty="0"/>
          </a:p>
          <a:p>
            <a:r>
              <a:rPr lang="en-US" dirty="0"/>
              <a:t>Life is a cycle of being born, growing and dying. When butterflies and other creatures have babies life continues. </a:t>
            </a:r>
          </a:p>
          <a:p>
            <a:r>
              <a:rPr lang="en-US" dirty="0"/>
              <a:t>Example 2:  Monarch butterflies go through many stages in their lives, from eggs to butterflies Example 1 – application</a:t>
            </a:r>
            <a:r>
              <a:rPr lang="en-US" baseline="0" dirty="0"/>
              <a:t> to the outside world to define deeper message</a:t>
            </a:r>
          </a:p>
          <a:p>
            <a:r>
              <a:rPr lang="en-US" baseline="0" dirty="0"/>
              <a:t>Example 2 – simply summarizes the information</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40</a:t>
            </a:fld>
            <a:endParaRPr lang="en-US"/>
          </a:p>
        </p:txBody>
      </p:sp>
    </p:spTree>
    <p:extLst>
      <p:ext uri="{BB962C8B-B14F-4D97-AF65-F5344CB8AC3E}">
        <p14:creationId xmlns:p14="http://schemas.microsoft.com/office/powerpoint/2010/main" val="2417817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EF4B0E3-67F7-4BFB-B48E-C93C5C542360}" type="slidenum">
              <a:rPr lang="en-US" smtClean="0"/>
              <a:t>7</a:t>
            </a:fld>
            <a:endParaRPr lang="en-US"/>
          </a:p>
        </p:txBody>
      </p:sp>
    </p:spTree>
    <p:extLst>
      <p:ext uri="{BB962C8B-B14F-4D97-AF65-F5344CB8AC3E}">
        <p14:creationId xmlns:p14="http://schemas.microsoft.com/office/powerpoint/2010/main" val="31531184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41</a:t>
            </a:fld>
            <a:endParaRPr lang="en-US"/>
          </a:p>
        </p:txBody>
      </p:sp>
    </p:spTree>
    <p:extLst>
      <p:ext uri="{BB962C8B-B14F-4D97-AF65-F5344CB8AC3E}">
        <p14:creationId xmlns:p14="http://schemas.microsoft.com/office/powerpoint/2010/main" val="33550053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44</a:t>
            </a:fld>
            <a:endParaRPr lang="en-US"/>
          </a:p>
        </p:txBody>
      </p:sp>
    </p:spTree>
    <p:extLst>
      <p:ext uri="{BB962C8B-B14F-4D97-AF65-F5344CB8AC3E}">
        <p14:creationId xmlns:p14="http://schemas.microsoft.com/office/powerpoint/2010/main" val="289165493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47</a:t>
            </a:fld>
            <a:endParaRPr lang="en-US"/>
          </a:p>
        </p:txBody>
      </p:sp>
    </p:spTree>
    <p:extLst>
      <p:ext uri="{BB962C8B-B14F-4D97-AF65-F5344CB8AC3E}">
        <p14:creationId xmlns:p14="http://schemas.microsoft.com/office/powerpoint/2010/main" val="37549008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Expanded expressions includes an age chart and a pre and post test on pages 2 and 3.  (says revised August 2019 in file name and on page 1)  </a:t>
            </a:r>
          </a:p>
          <a:p>
            <a:endParaRPr lang="en-US" dirty="0"/>
          </a:p>
          <a:p>
            <a:r>
              <a:rPr lang="en-US" dirty="0"/>
              <a:t>Updated file was emailed out to interventionists and is also on curriculum connections / Assessment </a:t>
            </a:r>
            <a:r>
              <a:rPr lang="en-US"/>
              <a:t>/ Reading / </a:t>
            </a:r>
            <a:endParaRPr lang="en-US" dirty="0"/>
          </a:p>
          <a:p>
            <a:endParaRPr lang="en-US" dirty="0"/>
          </a:p>
          <a:p>
            <a:r>
              <a:rPr lang="en-US" dirty="0">
                <a:hlinkClick r:id="rId3"/>
              </a:rPr>
              <a:t>https://www.lskysd.ca/ProgramsLearning/CurriculumAndInstruction/Assessment/Pages/Reading.aspx#/=</a:t>
            </a:r>
            <a:endParaRPr lang="en-US" dirty="0"/>
          </a:p>
        </p:txBody>
      </p:sp>
      <p:sp>
        <p:nvSpPr>
          <p:cNvPr id="4" name="Slide Number Placeholder 3"/>
          <p:cNvSpPr>
            <a:spLocks noGrp="1"/>
          </p:cNvSpPr>
          <p:nvPr>
            <p:ph type="sldNum" sz="quarter" idx="5"/>
          </p:nvPr>
        </p:nvSpPr>
        <p:spPr/>
        <p:txBody>
          <a:bodyPr/>
          <a:lstStyle/>
          <a:p>
            <a:fld id="{DEF4B0E3-67F7-4BFB-B48E-C93C5C542360}" type="slidenum">
              <a:rPr lang="en-US" smtClean="0"/>
              <a:t>8</a:t>
            </a:fld>
            <a:endParaRPr lang="en-US"/>
          </a:p>
        </p:txBody>
      </p:sp>
    </p:spTree>
    <p:extLst>
      <p:ext uri="{BB962C8B-B14F-4D97-AF65-F5344CB8AC3E}">
        <p14:creationId xmlns:p14="http://schemas.microsoft.com/office/powerpoint/2010/main" val="6442971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Levelling for Instruction handout</a:t>
            </a:r>
          </a:p>
        </p:txBody>
      </p:sp>
      <p:sp>
        <p:nvSpPr>
          <p:cNvPr id="4" name="Slide Number Placeholder 3"/>
          <p:cNvSpPr>
            <a:spLocks noGrp="1"/>
          </p:cNvSpPr>
          <p:nvPr>
            <p:ph type="sldNum" sz="quarter" idx="10"/>
          </p:nvPr>
        </p:nvSpPr>
        <p:spPr/>
        <p:txBody>
          <a:bodyPr/>
          <a:lstStyle/>
          <a:p>
            <a:fld id="{DEF4B0E3-67F7-4BFB-B48E-C93C5C542360}" type="slidenum">
              <a:rPr lang="en-US" smtClean="0"/>
              <a:t>11</a:t>
            </a:fld>
            <a:endParaRPr lang="en-US"/>
          </a:p>
        </p:txBody>
      </p:sp>
    </p:spTree>
    <p:extLst>
      <p:ext uri="{BB962C8B-B14F-4D97-AF65-F5344CB8AC3E}">
        <p14:creationId xmlns:p14="http://schemas.microsoft.com/office/powerpoint/2010/main" val="40583839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numbers on the bottom left hand corner of the book on many titles are slightly different</a:t>
            </a:r>
            <a:r>
              <a:rPr lang="en-US" baseline="0" dirty="0"/>
              <a:t> resulting in slightly different results. </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15</a:t>
            </a:fld>
            <a:endParaRPr lang="en-US"/>
          </a:p>
        </p:txBody>
      </p:sp>
    </p:spTree>
    <p:extLst>
      <p:ext uri="{BB962C8B-B14F-4D97-AF65-F5344CB8AC3E}">
        <p14:creationId xmlns:p14="http://schemas.microsoft.com/office/powerpoint/2010/main" val="3477254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16</a:t>
            </a:fld>
            <a:endParaRPr lang="en-US"/>
          </a:p>
        </p:txBody>
      </p:sp>
    </p:spTree>
    <p:extLst>
      <p:ext uri="{BB962C8B-B14F-4D97-AF65-F5344CB8AC3E}">
        <p14:creationId xmlns:p14="http://schemas.microsoft.com/office/powerpoint/2010/main" val="42603468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Moving a child to a higher level when they struggle with fluency will likely result in less progress for the student. If you find the fluency improves quickly with instruction, simply reassess as soon as you feel they are ready. </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17</a:t>
            </a:fld>
            <a:endParaRPr lang="en-US"/>
          </a:p>
        </p:txBody>
      </p:sp>
    </p:spTree>
    <p:extLst>
      <p:ext uri="{BB962C8B-B14F-4D97-AF65-F5344CB8AC3E}">
        <p14:creationId xmlns:p14="http://schemas.microsoft.com/office/powerpoint/2010/main" val="36598732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More consistent scoring will</a:t>
            </a:r>
            <a:r>
              <a:rPr lang="en-US" baseline="0" dirty="0"/>
              <a:t> result in more consistent determination of instructional reading levels</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18</a:t>
            </a:fld>
            <a:endParaRPr lang="en-US"/>
          </a:p>
        </p:txBody>
      </p:sp>
    </p:spTree>
    <p:extLst>
      <p:ext uri="{BB962C8B-B14F-4D97-AF65-F5344CB8AC3E}">
        <p14:creationId xmlns:p14="http://schemas.microsoft.com/office/powerpoint/2010/main" val="16641683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whiteboard</a:t>
            </a:r>
            <a:r>
              <a:rPr lang="en-US" baseline="0" dirty="0"/>
              <a:t> – refer to coding and scoring at a glance sheet</a:t>
            </a:r>
            <a:endParaRPr lang="en-US" dirty="0"/>
          </a:p>
        </p:txBody>
      </p:sp>
      <p:sp>
        <p:nvSpPr>
          <p:cNvPr id="4" name="Slide Number Placeholder 3"/>
          <p:cNvSpPr>
            <a:spLocks noGrp="1"/>
          </p:cNvSpPr>
          <p:nvPr>
            <p:ph type="sldNum" sz="quarter" idx="10"/>
          </p:nvPr>
        </p:nvSpPr>
        <p:spPr/>
        <p:txBody>
          <a:bodyPr/>
          <a:lstStyle/>
          <a:p>
            <a:fld id="{DEF4B0E3-67F7-4BFB-B48E-C93C5C542360}" type="slidenum">
              <a:rPr lang="en-US" smtClean="0"/>
              <a:t>20</a:t>
            </a:fld>
            <a:endParaRPr lang="en-US"/>
          </a:p>
        </p:txBody>
      </p:sp>
    </p:spTree>
    <p:extLst>
      <p:ext uri="{BB962C8B-B14F-4D97-AF65-F5344CB8AC3E}">
        <p14:creationId xmlns:p14="http://schemas.microsoft.com/office/powerpoint/2010/main" val="3295990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0040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22668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76305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BFA754-D5C3-4E66-96A6-867B257F58DC}" type="datetimeFigureOut">
              <a:rPr lang="en-US" smtClean="0"/>
              <a:t>9/5/2019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3900346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1864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smtClean="0"/>
              <a:t>9/5/2019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3940844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9/5/2019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58404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9/5/2019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57334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1BEF0D-F0BB-DE4B-95CE-6DB70DBA9567}" type="datetimeFigureOut">
              <a:rPr lang="en-US" smtClean="0"/>
              <a:pPr/>
              <a:t>9/5/2019</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60283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61BEF0D-F0BB-DE4B-95CE-6DB70DBA9567}" type="datetimeFigureOut">
              <a:rPr lang="en-US" smtClean="0"/>
              <a:pPr/>
              <a:t>9/5/2019</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84919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824465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61BEF0D-F0BB-DE4B-95CE-6DB70DBA9567}" type="datetimeFigureOut">
              <a:rPr lang="en-US" smtClean="0"/>
              <a:pPr/>
              <a:t>9/5/2019</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57F1E4F-1CFF-5643-939E-217C01CDF565}"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9087308"/>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hyperlink" Target="https://resources.fountasandpinnell.com/" TargetMode="External"/><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resources.fountasandpinnell.com/" TargetMode="External"/><Relationship Id="rId2" Type="http://schemas.openxmlformats.org/officeDocument/2006/relationships/notesSlide" Target="../notesSlides/notesSlide21.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latin typeface="Cambria" panose="02040503050406030204" pitchFamily="18" charset="0"/>
              </a:rPr>
              <a:t>Fountas</a:t>
            </a:r>
            <a:r>
              <a:rPr lang="en-US" dirty="0">
                <a:latin typeface="Cambria" panose="02040503050406030204" pitchFamily="18" charset="0"/>
              </a:rPr>
              <a:t> and </a:t>
            </a:r>
            <a:r>
              <a:rPr lang="en-US" dirty="0" err="1">
                <a:latin typeface="Cambria" panose="02040503050406030204" pitchFamily="18" charset="0"/>
              </a:rPr>
              <a:t>Pinnell</a:t>
            </a:r>
            <a:endParaRPr lang="en-US" dirty="0">
              <a:latin typeface="Cambria" panose="02040503050406030204" pitchFamily="18" charset="0"/>
            </a:endParaRPr>
          </a:p>
        </p:txBody>
      </p:sp>
      <p:sp>
        <p:nvSpPr>
          <p:cNvPr id="3" name="Subtitle 2"/>
          <p:cNvSpPr>
            <a:spLocks noGrp="1"/>
          </p:cNvSpPr>
          <p:nvPr>
            <p:ph type="subTitle" idx="1"/>
          </p:nvPr>
        </p:nvSpPr>
        <p:spPr/>
        <p:txBody>
          <a:bodyPr/>
          <a:lstStyle/>
          <a:p>
            <a:r>
              <a:rPr lang="en-US" b="1" dirty="0"/>
              <a:t>Benchmark Assessment System Third Edition</a:t>
            </a:r>
          </a:p>
        </p:txBody>
      </p:sp>
      <p:pic>
        <p:nvPicPr>
          <p:cNvPr id="23554" name="Picture 2" descr="Image result for fountas and pinnell benchmark assessment syst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97410" y="1484756"/>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9177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9369" y="796413"/>
            <a:ext cx="9946312" cy="720367"/>
          </a:xfrm>
        </p:spPr>
        <p:txBody>
          <a:bodyPr>
            <a:normAutofit/>
          </a:bodyPr>
          <a:lstStyle/>
          <a:p>
            <a:r>
              <a:rPr lang="en-US" sz="4000" dirty="0">
                <a:latin typeface="Cambria" panose="02040503050406030204" pitchFamily="18" charset="0"/>
              </a:rPr>
              <a:t>Instructional level</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endParaRPr lang="en-US" sz="2800" dirty="0"/>
          </a:p>
          <a:p>
            <a:pPr marL="0" indent="0" algn="ctr">
              <a:buNone/>
            </a:pPr>
            <a:r>
              <a:rPr lang="en-US" sz="2800" i="1" dirty="0">
                <a:solidFill>
                  <a:srgbClr val="00B050"/>
                </a:solidFill>
                <a:latin typeface="Cambria" panose="02040503050406030204" pitchFamily="18" charset="0"/>
              </a:rPr>
              <a:t>We are looking for the instructional level</a:t>
            </a:r>
          </a:p>
          <a:p>
            <a:pPr>
              <a:buFont typeface="Wingdings" panose="05000000000000000000" pitchFamily="2" charset="2"/>
              <a:buChar char="Ø"/>
            </a:pPr>
            <a:endParaRPr lang="en-US" sz="2800" dirty="0"/>
          </a:p>
          <a:p>
            <a:pPr>
              <a:buFont typeface="Wingdings" panose="05000000000000000000" pitchFamily="2" charset="2"/>
              <a:buChar char="Ø"/>
            </a:pPr>
            <a:r>
              <a:rPr lang="en-US" sz="2800" dirty="0"/>
              <a:t>The instructional level is the optimal level for guided instruction. </a:t>
            </a:r>
          </a:p>
          <a:p>
            <a:pPr>
              <a:buFont typeface="Wingdings" panose="05000000000000000000" pitchFamily="2" charset="2"/>
              <a:buChar char="Ø"/>
            </a:pPr>
            <a:endParaRPr lang="en-US" sz="2800" dirty="0"/>
          </a:p>
          <a:p>
            <a:pPr>
              <a:buFont typeface="Wingdings" panose="05000000000000000000" pitchFamily="2" charset="2"/>
              <a:buChar char="Ø"/>
            </a:pPr>
            <a:r>
              <a:rPr lang="en-US" sz="2800" dirty="0"/>
              <a:t>This is the zone of proximal development.</a:t>
            </a:r>
          </a:p>
        </p:txBody>
      </p:sp>
      <p:pic>
        <p:nvPicPr>
          <p:cNvPr id="7172" name="Picture 4" descr="Image result for fountas and pinnell benchmark assessment syst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53137" y="459504"/>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5927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8538" y="614856"/>
            <a:ext cx="9847141" cy="867104"/>
          </a:xfrm>
        </p:spPr>
        <p:txBody>
          <a:bodyPr>
            <a:normAutofit/>
          </a:bodyPr>
          <a:lstStyle/>
          <a:p>
            <a:r>
              <a:rPr lang="en-US" sz="3200" dirty="0">
                <a:latin typeface="Cambria" panose="02040503050406030204" pitchFamily="18" charset="0"/>
              </a:rPr>
              <a:t>Independent (Easy)… Instructional… Frustration (Hard)</a:t>
            </a:r>
          </a:p>
        </p:txBody>
      </p:sp>
      <p:sp>
        <p:nvSpPr>
          <p:cNvPr id="3" name="Content Placeholder 2"/>
          <p:cNvSpPr>
            <a:spLocks noGrp="1"/>
          </p:cNvSpPr>
          <p:nvPr>
            <p:ph idx="1"/>
          </p:nvPr>
        </p:nvSpPr>
        <p:spPr>
          <a:xfrm>
            <a:off x="530942" y="2020529"/>
            <a:ext cx="6297561" cy="3848565"/>
          </a:xfrm>
        </p:spPr>
        <p:txBody>
          <a:bodyPr>
            <a:normAutofit/>
          </a:bodyPr>
          <a:lstStyle/>
          <a:p>
            <a:pPr marL="0" indent="0">
              <a:buNone/>
            </a:pPr>
            <a:r>
              <a:rPr lang="en-US" sz="2800" b="1" dirty="0">
                <a:solidFill>
                  <a:srgbClr val="00B050"/>
                </a:solidFill>
              </a:rPr>
              <a:t>Levels A - K</a:t>
            </a:r>
          </a:p>
          <a:p>
            <a:r>
              <a:rPr lang="en-US" sz="2400" b="1" dirty="0"/>
              <a:t>Independent </a:t>
            </a:r>
            <a:r>
              <a:rPr lang="en-US" sz="2400" dirty="0"/>
              <a:t>–Student reads with 95-100% accuracy and proficient or approaching proficient comprehension.  </a:t>
            </a:r>
            <a:endParaRPr lang="en-US" sz="2400" b="1" dirty="0"/>
          </a:p>
          <a:p>
            <a:r>
              <a:rPr lang="en-US" sz="2400" b="1" dirty="0"/>
              <a:t>Instructional </a:t>
            </a:r>
            <a:r>
              <a:rPr lang="en-US" sz="2400" dirty="0"/>
              <a:t>–90-94% accuracy and proficient or approaching proficient comprehension</a:t>
            </a:r>
            <a:endParaRPr lang="en-US" sz="2400" b="1" dirty="0"/>
          </a:p>
          <a:p>
            <a:r>
              <a:rPr lang="en-US" sz="2400" b="1" dirty="0"/>
              <a:t>Hard</a:t>
            </a:r>
            <a:r>
              <a:rPr lang="en-US" sz="2400" dirty="0"/>
              <a:t>- Below 90% accuracy </a:t>
            </a:r>
          </a:p>
        </p:txBody>
      </p:sp>
      <p:pic>
        <p:nvPicPr>
          <p:cNvPr id="8196" name="Picture 4" descr="Image result for fountas and pinnell benchmark assessment syste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46814" y="2817443"/>
            <a:ext cx="4316991" cy="11979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57268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8538" y="614856"/>
            <a:ext cx="9847141" cy="867104"/>
          </a:xfrm>
        </p:spPr>
        <p:txBody>
          <a:bodyPr>
            <a:normAutofit/>
          </a:bodyPr>
          <a:lstStyle/>
          <a:p>
            <a:r>
              <a:rPr lang="en-US" sz="3200" dirty="0">
                <a:latin typeface="Cambria" panose="02040503050406030204" pitchFamily="18" charset="0"/>
              </a:rPr>
              <a:t>Independent (Easy)… Instructional… Frustration (Hard)</a:t>
            </a:r>
          </a:p>
        </p:txBody>
      </p:sp>
      <p:sp>
        <p:nvSpPr>
          <p:cNvPr id="3" name="Content Placeholder 2"/>
          <p:cNvSpPr>
            <a:spLocks noGrp="1"/>
          </p:cNvSpPr>
          <p:nvPr>
            <p:ph idx="1"/>
          </p:nvPr>
        </p:nvSpPr>
        <p:spPr>
          <a:xfrm>
            <a:off x="530942" y="2020529"/>
            <a:ext cx="6297561" cy="3848565"/>
          </a:xfrm>
        </p:spPr>
        <p:txBody>
          <a:bodyPr>
            <a:normAutofit/>
          </a:bodyPr>
          <a:lstStyle/>
          <a:p>
            <a:pPr marL="0" indent="0">
              <a:buNone/>
            </a:pPr>
            <a:r>
              <a:rPr lang="en-US" sz="2800" b="1" dirty="0">
                <a:solidFill>
                  <a:srgbClr val="00B050"/>
                </a:solidFill>
              </a:rPr>
              <a:t>Levels L - Z</a:t>
            </a:r>
          </a:p>
          <a:p>
            <a:r>
              <a:rPr lang="en-US" sz="2400" b="1" dirty="0"/>
              <a:t>Independent </a:t>
            </a:r>
            <a:r>
              <a:rPr lang="en-US" sz="2400" dirty="0"/>
              <a:t>–Student reads with 98-100% accuracy and proficient or approaching proficient comprehension  </a:t>
            </a:r>
            <a:endParaRPr lang="en-US" sz="2400" b="1" dirty="0"/>
          </a:p>
          <a:p>
            <a:r>
              <a:rPr lang="en-US" sz="2400" b="1" dirty="0"/>
              <a:t>Instructional </a:t>
            </a:r>
            <a:r>
              <a:rPr lang="en-US" sz="2400" dirty="0"/>
              <a:t>–95-97% accuracy and proficient or approaching proficient comprehension  </a:t>
            </a:r>
            <a:endParaRPr lang="en-US" sz="2400" b="1" dirty="0"/>
          </a:p>
          <a:p>
            <a:r>
              <a:rPr lang="en-US" sz="2400" b="1" dirty="0"/>
              <a:t>Hard</a:t>
            </a:r>
            <a:r>
              <a:rPr lang="en-US" sz="2400" dirty="0"/>
              <a:t>- Below 95% accuracy any comprehension</a:t>
            </a:r>
          </a:p>
          <a:p>
            <a:r>
              <a:rPr lang="en-US" sz="2400" dirty="0"/>
              <a:t>98-100% accuracy with comprehension that is not proficient</a:t>
            </a:r>
          </a:p>
          <a:p>
            <a:endParaRPr lang="en-US" sz="2400" dirty="0"/>
          </a:p>
        </p:txBody>
      </p:sp>
      <p:pic>
        <p:nvPicPr>
          <p:cNvPr id="8196" name="Picture 4" descr="Image result for fountas and pinnell benchmark assessment syst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5544" y="2684921"/>
            <a:ext cx="4269236" cy="11847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49908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693175"/>
            <a:ext cx="10058399" cy="831808"/>
          </a:xfrm>
        </p:spPr>
        <p:txBody>
          <a:bodyPr>
            <a:normAutofit/>
          </a:bodyPr>
          <a:lstStyle/>
          <a:p>
            <a:r>
              <a:rPr lang="en-US" sz="4000" dirty="0">
                <a:latin typeface="Cambria" panose="02040503050406030204" pitchFamily="18" charset="0"/>
              </a:rPr>
              <a:t>Administering the test</a:t>
            </a:r>
          </a:p>
        </p:txBody>
      </p:sp>
      <p:sp>
        <p:nvSpPr>
          <p:cNvPr id="3" name="Content Placeholder 2"/>
          <p:cNvSpPr>
            <a:spLocks noGrp="1"/>
          </p:cNvSpPr>
          <p:nvPr>
            <p:ph idx="1"/>
          </p:nvPr>
        </p:nvSpPr>
        <p:spPr>
          <a:xfrm>
            <a:off x="1097280" y="1845733"/>
            <a:ext cx="9080390" cy="3918963"/>
          </a:xfrm>
        </p:spPr>
        <p:txBody>
          <a:bodyPr>
            <a:normAutofit/>
          </a:bodyPr>
          <a:lstStyle/>
          <a:p>
            <a:pPr>
              <a:buFont typeface="Wingdings" panose="05000000000000000000" pitchFamily="2" charset="2"/>
              <a:buChar char="§"/>
            </a:pPr>
            <a:endParaRPr lang="en-US" sz="2400" dirty="0"/>
          </a:p>
          <a:p>
            <a:pPr>
              <a:buFont typeface="Wingdings" panose="05000000000000000000" pitchFamily="2" charset="2"/>
              <a:buChar char="Ø"/>
            </a:pPr>
            <a:r>
              <a:rPr lang="en-US" sz="2800" dirty="0"/>
              <a:t>Teacher reads the standardized intro</a:t>
            </a:r>
          </a:p>
          <a:p>
            <a:pPr marL="0" indent="0">
              <a:buNone/>
            </a:pPr>
            <a:r>
              <a:rPr lang="en-US" sz="2800" dirty="0"/>
              <a:t> </a:t>
            </a:r>
          </a:p>
          <a:p>
            <a:pPr>
              <a:buFont typeface="Wingdings" panose="05000000000000000000" pitchFamily="2" charset="2"/>
              <a:buChar char="Ø"/>
            </a:pPr>
            <a:r>
              <a:rPr lang="en-US" sz="2800" dirty="0"/>
              <a:t>Student reads aloud and the teacher records miscues</a:t>
            </a:r>
          </a:p>
          <a:p>
            <a:pPr>
              <a:buFont typeface="Wingdings" panose="05000000000000000000" pitchFamily="2" charset="2"/>
              <a:buChar char="Ø"/>
            </a:pPr>
            <a:endParaRPr lang="en-US" sz="2800" dirty="0"/>
          </a:p>
          <a:p>
            <a:pPr>
              <a:buFont typeface="Wingdings" panose="05000000000000000000" pitchFamily="2" charset="2"/>
              <a:buChar char="Ø"/>
            </a:pPr>
            <a:r>
              <a:rPr lang="en-US" sz="2800" dirty="0"/>
              <a:t>If text is clearly too easy or too difficult use your judgement on how and when to stop the test</a:t>
            </a:r>
          </a:p>
          <a:p>
            <a:endParaRPr lang="en-US" dirty="0"/>
          </a:p>
          <a:p>
            <a:endParaRPr lang="en-US" dirty="0"/>
          </a:p>
        </p:txBody>
      </p:sp>
      <p:pic>
        <p:nvPicPr>
          <p:cNvPr id="9218" name="Picture 2" descr="Image result for fountas and pinnell benchmark assessment syst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80839" y="467707"/>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6254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5406" y="1032387"/>
            <a:ext cx="10300274" cy="324465"/>
          </a:xfrm>
        </p:spPr>
        <p:txBody>
          <a:bodyPr>
            <a:normAutofit fontScale="90000"/>
          </a:bodyPr>
          <a:lstStyle/>
          <a:p>
            <a:r>
              <a:rPr lang="en-CA" sz="4000" dirty="0">
                <a:latin typeface="Cambria" panose="02040503050406030204" pitchFamily="18" charset="0"/>
              </a:rPr>
              <a:t>Administering the test </a:t>
            </a:r>
          </a:p>
        </p:txBody>
      </p:sp>
      <p:sp>
        <p:nvSpPr>
          <p:cNvPr id="3" name="Content Placeholder 2"/>
          <p:cNvSpPr>
            <a:spLocks noGrp="1"/>
          </p:cNvSpPr>
          <p:nvPr>
            <p:ph idx="1"/>
          </p:nvPr>
        </p:nvSpPr>
        <p:spPr/>
        <p:txBody>
          <a:bodyPr/>
          <a:lstStyle/>
          <a:p>
            <a:pPr>
              <a:buFont typeface="Wingdings" panose="05000000000000000000" pitchFamily="2" charset="2"/>
              <a:buChar char="§"/>
            </a:pPr>
            <a:endParaRPr lang="en-US" sz="2800" dirty="0"/>
          </a:p>
          <a:p>
            <a:pPr>
              <a:buFont typeface="Wingdings" panose="05000000000000000000" pitchFamily="2" charset="2"/>
              <a:buChar char="Ø"/>
            </a:pPr>
            <a:r>
              <a:rPr lang="en-US" sz="2800" dirty="0"/>
              <a:t>If miscues fall within the instructional or easy level engage in a comprehension conversation</a:t>
            </a:r>
          </a:p>
          <a:p>
            <a:pPr>
              <a:buFont typeface="Wingdings" panose="05000000000000000000" pitchFamily="2" charset="2"/>
              <a:buChar char="Ø"/>
            </a:pPr>
            <a:r>
              <a:rPr lang="en-US" sz="2800" dirty="0"/>
              <a:t>The test can be administered over additional days if necessary. </a:t>
            </a:r>
          </a:p>
          <a:p>
            <a:pPr>
              <a:buFont typeface="Wingdings" panose="05000000000000000000" pitchFamily="2" charset="2"/>
              <a:buChar char="Ø"/>
            </a:pPr>
            <a:endParaRPr lang="en-US" sz="2800" dirty="0"/>
          </a:p>
          <a:p>
            <a:pPr marL="0" indent="0">
              <a:buNone/>
            </a:pPr>
            <a:r>
              <a:rPr lang="en-US" sz="2800" dirty="0">
                <a:solidFill>
                  <a:srgbClr val="00B050"/>
                </a:solidFill>
                <a:latin typeface="Cambria" panose="02040503050406030204" pitchFamily="18" charset="0"/>
              </a:rPr>
              <a:t>Note: on the front of each book is the number of errors that places the child below 90% (A-K) and 95% (L-Z)</a:t>
            </a:r>
          </a:p>
          <a:p>
            <a:endParaRPr lang="en-CA" dirty="0"/>
          </a:p>
        </p:txBody>
      </p:sp>
      <p:pic>
        <p:nvPicPr>
          <p:cNvPr id="10242" name="Picture 2" descr="Image result for fountas and pinnell benchmark assessment syst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35149" y="299576"/>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69967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4400" dirty="0">
                <a:latin typeface="Cambria" panose="02040503050406030204" pitchFamily="18" charset="0"/>
                <a:ea typeface="Cambria" panose="02040503050406030204" pitchFamily="18" charset="0"/>
              </a:rPr>
              <a:t>Accuracy</a:t>
            </a:r>
          </a:p>
        </p:txBody>
      </p:sp>
      <p:sp>
        <p:nvSpPr>
          <p:cNvPr id="7" name="Content Placeholder 6"/>
          <p:cNvSpPr>
            <a:spLocks noGrp="1"/>
          </p:cNvSpPr>
          <p:nvPr>
            <p:ph idx="1"/>
          </p:nvPr>
        </p:nvSpPr>
        <p:spPr/>
        <p:txBody>
          <a:bodyPr>
            <a:normAutofit/>
          </a:bodyPr>
          <a:lstStyle/>
          <a:p>
            <a:pPr algn="ctr">
              <a:lnSpc>
                <a:spcPct val="150000"/>
              </a:lnSpc>
            </a:pPr>
            <a:endParaRPr lang="en-US" sz="2500" i="1" dirty="0">
              <a:solidFill>
                <a:schemeClr val="accent2">
                  <a:lumMod val="50000"/>
                </a:schemeClr>
              </a:solidFill>
              <a:latin typeface="Cambria" panose="02040503050406030204" pitchFamily="18" charset="0"/>
              <a:ea typeface="Cambria" panose="02040503050406030204" pitchFamily="18" charset="0"/>
            </a:endParaRPr>
          </a:p>
          <a:p>
            <a:pPr algn="ctr">
              <a:lnSpc>
                <a:spcPct val="150000"/>
              </a:lnSpc>
            </a:pPr>
            <a:r>
              <a:rPr lang="en-US" sz="2500" i="1" dirty="0">
                <a:solidFill>
                  <a:schemeClr val="accent2">
                    <a:lumMod val="50000"/>
                  </a:schemeClr>
                </a:solidFill>
                <a:latin typeface="Cambria" panose="02040503050406030204" pitchFamily="18" charset="0"/>
                <a:ea typeface="Cambria" panose="02040503050406030204" pitchFamily="18" charset="0"/>
              </a:rPr>
              <a:t>***Diagnosis of accuracy  needs to be viewed in conjunction with fluency and comprehension, to inform your instruction.</a:t>
            </a:r>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88242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4400" dirty="0">
                <a:latin typeface="Cambria" panose="02040503050406030204" pitchFamily="18" charset="0"/>
                <a:ea typeface="Cambria" panose="02040503050406030204" pitchFamily="18" charset="0"/>
              </a:rPr>
              <a:t>Accuracy</a:t>
            </a:r>
          </a:p>
        </p:txBody>
      </p:sp>
      <p:sp>
        <p:nvSpPr>
          <p:cNvPr id="7" name="Content Placeholder 6"/>
          <p:cNvSpPr>
            <a:spLocks noGrp="1"/>
          </p:cNvSpPr>
          <p:nvPr>
            <p:ph idx="1"/>
          </p:nvPr>
        </p:nvSpPr>
        <p:spPr/>
        <p:txBody>
          <a:bodyPr>
            <a:normAutofit lnSpcReduction="10000"/>
          </a:bodyPr>
          <a:lstStyle/>
          <a:p>
            <a:pPr marL="0" indent="0">
              <a:buNone/>
            </a:pPr>
            <a:r>
              <a:rPr lang="en-US" sz="2800" dirty="0">
                <a:solidFill>
                  <a:schemeClr val="accent3">
                    <a:lumMod val="50000"/>
                  </a:schemeClr>
                </a:solidFill>
                <a:latin typeface="Cambria" panose="02040503050406030204" pitchFamily="18" charset="0"/>
                <a:ea typeface="Cambria" panose="02040503050406030204" pitchFamily="18" charset="0"/>
              </a:rPr>
              <a:t> </a:t>
            </a:r>
          </a:p>
          <a:p>
            <a:r>
              <a:rPr lang="en-US" sz="2400" dirty="0"/>
              <a:t>If you determine the student is reading below 90% accuracy at levels A-K or below 95% accuracy at levels L-N consider whether or not to continue: </a:t>
            </a:r>
          </a:p>
          <a:p>
            <a:endParaRPr lang="en-US" sz="2400" dirty="0"/>
          </a:p>
          <a:p>
            <a:pPr lvl="2">
              <a:buFont typeface="Wingdings" panose="05000000000000000000" pitchFamily="2" charset="2"/>
              <a:buChar char="Ø"/>
            </a:pPr>
            <a:r>
              <a:rPr lang="en-US" sz="2400" dirty="0"/>
              <a:t>If accuracy is close to the criterion and there are repeated errors, the child may have understood enough that the conversation will provide valuable information that will inform instruction.</a:t>
            </a:r>
          </a:p>
          <a:p>
            <a:pPr lvl="2">
              <a:buFont typeface="Wingdings" panose="05000000000000000000" pitchFamily="2" charset="2"/>
              <a:buChar char="Ø"/>
            </a:pPr>
            <a:endParaRPr lang="en-US" sz="2400" dirty="0"/>
          </a:p>
          <a:p>
            <a:pPr lvl="2">
              <a:buFont typeface="Wingdings" panose="05000000000000000000" pitchFamily="2" charset="2"/>
              <a:buChar char="Ø"/>
            </a:pPr>
            <a:r>
              <a:rPr lang="en-US" sz="2400" dirty="0"/>
              <a:t>But if the accuracy is well below the criterion and the student had great difficulty, end the assessment. End earlier if the student is struggling. </a:t>
            </a:r>
          </a:p>
          <a:p>
            <a:pPr marL="0" indent="0">
              <a:buNone/>
            </a:pPr>
            <a:endParaRPr lang="en-US" sz="2400" dirty="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44182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97280" y="286603"/>
            <a:ext cx="10058400" cy="1004315"/>
          </a:xfrm>
        </p:spPr>
        <p:txBody>
          <a:bodyPr>
            <a:normAutofit/>
          </a:bodyPr>
          <a:lstStyle/>
          <a:p>
            <a:r>
              <a:rPr lang="en-US" sz="4400" dirty="0">
                <a:latin typeface="Cambria" panose="02040503050406030204" pitchFamily="18" charset="0"/>
                <a:ea typeface="Cambria" panose="02040503050406030204" pitchFamily="18" charset="0"/>
              </a:rPr>
              <a:t>Fluency</a:t>
            </a:r>
          </a:p>
        </p:txBody>
      </p:sp>
      <p:sp>
        <p:nvSpPr>
          <p:cNvPr id="7" name="Content Placeholder 6"/>
          <p:cNvSpPr>
            <a:spLocks noGrp="1"/>
          </p:cNvSpPr>
          <p:nvPr>
            <p:ph idx="1"/>
          </p:nvPr>
        </p:nvSpPr>
        <p:spPr>
          <a:xfrm>
            <a:off x="1097280" y="2115671"/>
            <a:ext cx="10058400" cy="4195481"/>
          </a:xfrm>
        </p:spPr>
        <p:txBody>
          <a:bodyPr>
            <a:normAutofit/>
          </a:bodyPr>
          <a:lstStyle/>
          <a:p>
            <a:r>
              <a:rPr lang="en-US" sz="2800" i="1" dirty="0">
                <a:solidFill>
                  <a:schemeClr val="accent2">
                    <a:lumMod val="50000"/>
                  </a:schemeClr>
                </a:solidFill>
                <a:latin typeface="Cambria" panose="02040503050406030204" pitchFamily="18" charset="0"/>
                <a:ea typeface="Cambria" panose="02040503050406030204" pitchFamily="18" charset="0"/>
              </a:rPr>
              <a:t>***Use the fluency rubric to assess fluency. It is important to remember: </a:t>
            </a:r>
          </a:p>
          <a:p>
            <a:pPr lvl="2">
              <a:buFont typeface="Wingdings" panose="05000000000000000000" pitchFamily="2" charset="2"/>
              <a:buChar char="Ø"/>
            </a:pPr>
            <a:r>
              <a:rPr lang="en-US" sz="2400" dirty="0"/>
              <a:t>At an independent or instructional level students should read along at a reasonable pace (not too slow or too fast).  At an instructional level, you can expect fluent, phrased reading. </a:t>
            </a:r>
          </a:p>
          <a:p>
            <a:pPr lvl="2">
              <a:buFont typeface="Wingdings" panose="05000000000000000000" pitchFamily="2" charset="2"/>
              <a:buChar char="Ø"/>
            </a:pPr>
            <a:endParaRPr lang="en-US" sz="2400" dirty="0"/>
          </a:p>
          <a:p>
            <a:pPr lvl="2">
              <a:buFont typeface="Wingdings" panose="05000000000000000000" pitchFamily="2" charset="2"/>
              <a:buChar char="Ø"/>
            </a:pPr>
            <a:r>
              <a:rPr lang="en-US" sz="2400" dirty="0"/>
              <a:t>On more challenging texts the reader may slow down for problem solving, but become more fluent on easier stretches of text (score 2). On texts that are too hard the process may break down so it sounds dysfluent most of the time (score 1).</a:t>
            </a:r>
          </a:p>
          <a:p>
            <a:endParaRPr lang="en-US" sz="2400" dirty="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43518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97280" y="286604"/>
            <a:ext cx="10058400" cy="1004314"/>
          </a:xfrm>
        </p:spPr>
        <p:txBody>
          <a:bodyPr>
            <a:normAutofit/>
          </a:bodyPr>
          <a:lstStyle/>
          <a:p>
            <a:r>
              <a:rPr lang="en-US" sz="4400" dirty="0">
                <a:latin typeface="Cambria" panose="02040503050406030204" pitchFamily="18" charset="0"/>
                <a:ea typeface="Cambria" panose="02040503050406030204" pitchFamily="18" charset="0"/>
              </a:rPr>
              <a:t>Fluency</a:t>
            </a:r>
          </a:p>
        </p:txBody>
      </p:sp>
      <p:sp>
        <p:nvSpPr>
          <p:cNvPr id="7" name="Content Placeholder 6"/>
          <p:cNvSpPr>
            <a:spLocks noGrp="1"/>
          </p:cNvSpPr>
          <p:nvPr>
            <p:ph idx="1"/>
          </p:nvPr>
        </p:nvSpPr>
        <p:spPr>
          <a:xfrm>
            <a:off x="1097280" y="1845734"/>
            <a:ext cx="10058400" cy="4053042"/>
          </a:xfrm>
        </p:spPr>
        <p:txBody>
          <a:bodyPr>
            <a:normAutofit fontScale="92500" lnSpcReduction="10000"/>
          </a:bodyPr>
          <a:lstStyle/>
          <a:p>
            <a:pPr algn="ctr">
              <a:lnSpc>
                <a:spcPct val="150000"/>
              </a:lnSpc>
            </a:pPr>
            <a:r>
              <a:rPr lang="en-US" sz="2800" i="1" dirty="0">
                <a:solidFill>
                  <a:schemeClr val="accent2">
                    <a:lumMod val="50000"/>
                  </a:schemeClr>
                </a:solidFill>
                <a:latin typeface="Cambria" panose="02040503050406030204" pitchFamily="18" charset="0"/>
                <a:ea typeface="Cambria" panose="02040503050406030204" pitchFamily="18" charset="0"/>
              </a:rPr>
              <a:t>***Diagnosis of fluency needs to be viewed in conjunction with accuracy and comprehension, to inform your teaching. </a:t>
            </a:r>
          </a:p>
          <a:p>
            <a:pPr>
              <a:lnSpc>
                <a:spcPct val="150000"/>
              </a:lnSpc>
            </a:pPr>
            <a:r>
              <a:rPr lang="en-US" sz="2400" b="1" dirty="0">
                <a:solidFill>
                  <a:schemeClr val="accent2">
                    <a:lumMod val="50000"/>
                  </a:schemeClr>
                </a:solidFill>
                <a:latin typeface="Cambria" panose="02040503050406030204" pitchFamily="18" charset="0"/>
                <a:ea typeface="Cambria" panose="02040503050406030204" pitchFamily="18" charset="0"/>
              </a:rPr>
              <a:t>Remember: </a:t>
            </a:r>
          </a:p>
          <a:p>
            <a:pPr lvl="1">
              <a:buFont typeface="Wingdings" panose="05000000000000000000" pitchFamily="2" charset="2"/>
              <a:buChar char="Ø"/>
            </a:pPr>
            <a:r>
              <a:rPr lang="en-US" sz="2600" dirty="0"/>
              <a:t>Some readers develop a habit of very slow reading and may read with high accuracy</a:t>
            </a:r>
          </a:p>
          <a:p>
            <a:pPr lvl="1">
              <a:buFont typeface="Wingdings" panose="05000000000000000000" pitchFamily="2" charset="2"/>
              <a:buChar char="Ø"/>
            </a:pPr>
            <a:r>
              <a:rPr lang="en-US" sz="2600" dirty="0"/>
              <a:t>Some may gloss over errors or make careless errors, sounding fluent, but reading with low accuracy. </a:t>
            </a:r>
          </a:p>
          <a:p>
            <a:pPr marL="201168" lvl="1" indent="0">
              <a:buNone/>
            </a:pPr>
            <a:endParaRPr lang="en-US" sz="2600" dirty="0"/>
          </a:p>
          <a:p>
            <a:pPr marL="201168" lvl="1" indent="0">
              <a:buNone/>
            </a:pPr>
            <a:r>
              <a:rPr lang="en-US" sz="2600" dirty="0"/>
              <a:t>Each of these readers needs different fluency instruction.</a:t>
            </a:r>
          </a:p>
          <a:p>
            <a:endParaRPr lang="en-US" sz="2400" dirty="0"/>
          </a:p>
          <a:p>
            <a:endParaRPr lang="en-US" sz="2400" dirty="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18048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01636" y="388066"/>
            <a:ext cx="8454044" cy="936238"/>
          </a:xfrm>
        </p:spPr>
        <p:txBody>
          <a:bodyPr>
            <a:normAutofit/>
          </a:bodyPr>
          <a:lstStyle/>
          <a:p>
            <a:r>
              <a:rPr lang="en-US" sz="4000" dirty="0">
                <a:latin typeface="Cambria" panose="02040503050406030204" pitchFamily="18" charset="0"/>
              </a:rPr>
              <a:t>Scoring </a:t>
            </a:r>
          </a:p>
        </p:txBody>
      </p:sp>
      <p:sp>
        <p:nvSpPr>
          <p:cNvPr id="3" name="Content Placeholder 2"/>
          <p:cNvSpPr>
            <a:spLocks noGrp="1"/>
          </p:cNvSpPr>
          <p:nvPr>
            <p:ph idx="1"/>
          </p:nvPr>
        </p:nvSpPr>
        <p:spPr/>
        <p:txBody>
          <a:bodyPr/>
          <a:lstStyle/>
          <a:p>
            <a:pPr>
              <a:buFont typeface="Wingdings" panose="05000000000000000000" pitchFamily="2" charset="2"/>
              <a:buChar char="Ø"/>
            </a:pPr>
            <a:endParaRPr lang="en-US" sz="2800" dirty="0"/>
          </a:p>
          <a:p>
            <a:pPr>
              <a:buFont typeface="Wingdings" panose="05000000000000000000" pitchFamily="2" charset="2"/>
              <a:buChar char="Ø"/>
            </a:pPr>
            <a:r>
              <a:rPr lang="en-US" sz="2800" dirty="0"/>
              <a:t>Tally errors and self corrections on the recording form </a:t>
            </a:r>
          </a:p>
          <a:p>
            <a:pPr>
              <a:buFont typeface="Wingdings" panose="05000000000000000000" pitchFamily="2" charset="2"/>
              <a:buChar char="Ø"/>
            </a:pPr>
            <a:r>
              <a:rPr lang="en-US" sz="2800" dirty="0"/>
              <a:t>Score the comprehension portion of the assessment</a:t>
            </a:r>
          </a:p>
          <a:p>
            <a:pPr>
              <a:buFont typeface="Wingdings" panose="05000000000000000000" pitchFamily="2" charset="2"/>
              <a:buChar char="Ø"/>
            </a:pPr>
            <a:r>
              <a:rPr lang="en-US" sz="2800" dirty="0"/>
              <a:t>Consider and score the reader’s fluency </a:t>
            </a:r>
          </a:p>
          <a:p>
            <a:pPr>
              <a:buFont typeface="Wingdings" panose="05000000000000000000" pitchFamily="2" charset="2"/>
              <a:buChar char="Ø"/>
            </a:pPr>
            <a:r>
              <a:rPr lang="en-US" sz="2800" dirty="0"/>
              <a:t>If the student’s score is independent continue to next level.  </a:t>
            </a:r>
          </a:p>
          <a:p>
            <a:pPr>
              <a:buFont typeface="Wingdings" panose="05000000000000000000" pitchFamily="2" charset="2"/>
              <a:buChar char="Ø"/>
            </a:pPr>
            <a:r>
              <a:rPr lang="en-US" sz="2800" dirty="0"/>
              <a:t>Continue testing until you reach the instructional level</a:t>
            </a:r>
          </a:p>
          <a:p>
            <a:endParaRPr lang="en-US" dirty="0"/>
          </a:p>
        </p:txBody>
      </p:sp>
      <p:pic>
        <p:nvPicPr>
          <p:cNvPr id="11266" name="Picture 2" descr="Image result for fountas and pinnell benchmark assessment syst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47607" y="388066"/>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4819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148059"/>
          </a:xfrm>
        </p:spPr>
        <p:txBody>
          <a:bodyPr>
            <a:normAutofit/>
          </a:bodyPr>
          <a:lstStyle/>
          <a:p>
            <a:r>
              <a:rPr lang="en-US" sz="4000" dirty="0">
                <a:latin typeface="Cambria" panose="02040503050406030204" pitchFamily="18" charset="0"/>
              </a:rPr>
              <a:t>Overview</a:t>
            </a:r>
          </a:p>
        </p:txBody>
      </p:sp>
      <p:sp>
        <p:nvSpPr>
          <p:cNvPr id="3" name="Content Placeholder 2"/>
          <p:cNvSpPr>
            <a:spLocks noGrp="1"/>
          </p:cNvSpPr>
          <p:nvPr>
            <p:ph idx="1"/>
          </p:nvPr>
        </p:nvSpPr>
        <p:spPr>
          <a:xfrm>
            <a:off x="1097280" y="2033752"/>
            <a:ext cx="4123649" cy="3835341"/>
          </a:xfrm>
        </p:spPr>
        <p:txBody>
          <a:bodyPr>
            <a:normAutofit lnSpcReduction="10000"/>
          </a:bodyPr>
          <a:lstStyle/>
          <a:p>
            <a:pPr>
              <a:buFont typeface="Wingdings" panose="05000000000000000000" pitchFamily="2" charset="2"/>
              <a:buChar char="Ø"/>
            </a:pPr>
            <a:r>
              <a:rPr lang="en-US" sz="2800" dirty="0"/>
              <a:t>Purpose</a:t>
            </a:r>
          </a:p>
          <a:p>
            <a:pPr>
              <a:buFont typeface="Wingdings" panose="05000000000000000000" pitchFamily="2" charset="2"/>
              <a:buChar char="Ø"/>
            </a:pPr>
            <a:r>
              <a:rPr lang="en-US" sz="2800" dirty="0"/>
              <a:t>Overview of the resource</a:t>
            </a:r>
          </a:p>
          <a:p>
            <a:pPr>
              <a:buFont typeface="Wingdings" panose="05000000000000000000" pitchFamily="2" charset="2"/>
              <a:buChar char="Ø"/>
            </a:pPr>
            <a:r>
              <a:rPr lang="en-US" sz="2800" dirty="0"/>
              <a:t>Assessment procedure</a:t>
            </a:r>
          </a:p>
          <a:p>
            <a:pPr>
              <a:buFont typeface="Wingdings" panose="05000000000000000000" pitchFamily="2" charset="2"/>
              <a:buChar char="Ø"/>
            </a:pPr>
            <a:r>
              <a:rPr lang="en-US" sz="2800" dirty="0"/>
              <a:t>Coding  and scoring</a:t>
            </a:r>
          </a:p>
          <a:p>
            <a:pPr>
              <a:buFont typeface="Wingdings" panose="05000000000000000000" pitchFamily="2" charset="2"/>
              <a:buChar char="Ø"/>
            </a:pPr>
            <a:r>
              <a:rPr lang="en-US" sz="2800" dirty="0"/>
              <a:t>Video tutorial</a:t>
            </a:r>
          </a:p>
          <a:p>
            <a:pPr>
              <a:buFont typeface="Wingdings" panose="05000000000000000000" pitchFamily="2" charset="2"/>
              <a:buChar char="Ø"/>
            </a:pPr>
            <a:r>
              <a:rPr lang="en-US" sz="2800" dirty="0"/>
              <a:t>Practice with students</a:t>
            </a:r>
          </a:p>
          <a:p>
            <a:pPr>
              <a:buFont typeface="Wingdings" panose="05000000000000000000" pitchFamily="2" charset="2"/>
              <a:buChar char="Ø"/>
            </a:pPr>
            <a:r>
              <a:rPr lang="en-US" sz="2800" dirty="0"/>
              <a:t>Next steps</a:t>
            </a:r>
          </a:p>
          <a:p>
            <a:pPr>
              <a:buFont typeface="Wingdings" panose="05000000000000000000" pitchFamily="2" charset="2"/>
              <a:buChar char="Ø"/>
            </a:pPr>
            <a:endParaRPr lang="en-US" sz="2800" dirty="0"/>
          </a:p>
          <a:p>
            <a:pPr marL="0" indent="0">
              <a:buNone/>
            </a:pPr>
            <a:endParaRPr lang="en-US" sz="2800" dirty="0"/>
          </a:p>
          <a:p>
            <a:pPr>
              <a:buFont typeface="Wingdings" panose="05000000000000000000" pitchFamily="2" charset="2"/>
              <a:buChar char="Ø"/>
            </a:pPr>
            <a:endParaRPr lang="en-US" sz="2800" dirty="0"/>
          </a:p>
          <a:p>
            <a:pPr marL="0" indent="0">
              <a:buNone/>
            </a:pPr>
            <a:endParaRPr lang="en-US" sz="2800" dirty="0"/>
          </a:p>
        </p:txBody>
      </p:sp>
      <p:pic>
        <p:nvPicPr>
          <p:cNvPr id="4" name="Picture 3"/>
          <p:cNvPicPr>
            <a:picLocks noChangeAspect="1"/>
          </p:cNvPicPr>
          <p:nvPr/>
        </p:nvPicPr>
        <p:blipFill>
          <a:blip r:embed="rId2"/>
          <a:stretch>
            <a:fillRect/>
          </a:stretch>
        </p:blipFill>
        <p:spPr>
          <a:xfrm>
            <a:off x="6558455" y="286603"/>
            <a:ext cx="4295753" cy="5760779"/>
          </a:xfrm>
          <a:prstGeom prst="rect">
            <a:avLst/>
          </a:prstGeom>
        </p:spPr>
      </p:pic>
    </p:spTree>
    <p:extLst>
      <p:ext uri="{BB962C8B-B14F-4D97-AF65-F5344CB8AC3E}">
        <p14:creationId xmlns:p14="http://schemas.microsoft.com/office/powerpoint/2010/main" val="25648516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6632" y="825910"/>
            <a:ext cx="10079047" cy="663677"/>
          </a:xfrm>
        </p:spPr>
        <p:txBody>
          <a:bodyPr>
            <a:normAutofit/>
          </a:bodyPr>
          <a:lstStyle/>
          <a:p>
            <a:r>
              <a:rPr lang="en-US" sz="4000" dirty="0">
                <a:latin typeface="Cambria" panose="02040503050406030204" pitchFamily="18" charset="0"/>
              </a:rPr>
              <a:t>Coding miscues</a:t>
            </a:r>
          </a:p>
        </p:txBody>
      </p:sp>
      <p:sp>
        <p:nvSpPr>
          <p:cNvPr id="3" name="Content Placeholder 2"/>
          <p:cNvSpPr>
            <a:spLocks noGrp="1"/>
          </p:cNvSpPr>
          <p:nvPr>
            <p:ph sz="half" idx="1"/>
          </p:nvPr>
        </p:nvSpPr>
        <p:spPr>
          <a:xfrm>
            <a:off x="1203767" y="2199190"/>
            <a:ext cx="4680839" cy="3183971"/>
          </a:xfrm>
        </p:spPr>
        <p:txBody>
          <a:bodyPr>
            <a:normAutofit/>
          </a:bodyPr>
          <a:lstStyle/>
          <a:p>
            <a:r>
              <a:rPr lang="en-US" sz="2800" dirty="0"/>
              <a:t>Accurate reading</a:t>
            </a:r>
          </a:p>
          <a:p>
            <a:r>
              <a:rPr lang="en-US" sz="2800" dirty="0"/>
              <a:t>Substitutions, multiple substitutions</a:t>
            </a:r>
          </a:p>
          <a:p>
            <a:r>
              <a:rPr lang="en-US" sz="2800" dirty="0"/>
              <a:t>Self-correction (not an error)</a:t>
            </a:r>
          </a:p>
          <a:p>
            <a:r>
              <a:rPr lang="en-US" sz="2800" dirty="0"/>
              <a:t>Insertion</a:t>
            </a:r>
          </a:p>
          <a:p>
            <a:r>
              <a:rPr lang="en-US" sz="2800" dirty="0"/>
              <a:t>Omission</a:t>
            </a:r>
          </a:p>
          <a:p>
            <a:endParaRPr lang="en-US" dirty="0"/>
          </a:p>
          <a:p>
            <a:pPr marL="0" indent="0">
              <a:buNone/>
            </a:pPr>
            <a:endParaRPr lang="en-US" dirty="0"/>
          </a:p>
        </p:txBody>
      </p:sp>
      <p:sp>
        <p:nvSpPr>
          <p:cNvPr id="4" name="Content Placeholder 3"/>
          <p:cNvSpPr>
            <a:spLocks noGrp="1"/>
          </p:cNvSpPr>
          <p:nvPr>
            <p:ph sz="half" idx="2"/>
          </p:nvPr>
        </p:nvSpPr>
        <p:spPr/>
        <p:txBody>
          <a:bodyPr>
            <a:normAutofit/>
          </a:bodyPr>
          <a:lstStyle/>
          <a:p>
            <a:endParaRPr lang="en-US" dirty="0"/>
          </a:p>
          <a:p>
            <a:r>
              <a:rPr lang="en-US" sz="2800" dirty="0"/>
              <a:t>Repetition, Repeated repetition</a:t>
            </a:r>
          </a:p>
          <a:p>
            <a:r>
              <a:rPr lang="en-US" sz="2800" dirty="0"/>
              <a:t>Rereading</a:t>
            </a:r>
          </a:p>
          <a:p>
            <a:r>
              <a:rPr lang="en-US" sz="2800" dirty="0"/>
              <a:t>Appeal, “You Try It”, Told </a:t>
            </a:r>
          </a:p>
          <a:p>
            <a:r>
              <a:rPr lang="en-US" sz="2800" dirty="0"/>
              <a:t>Spelling aloud</a:t>
            </a:r>
          </a:p>
          <a:p>
            <a:r>
              <a:rPr lang="en-US" sz="2800" dirty="0"/>
              <a:t>Sounding out</a:t>
            </a:r>
          </a:p>
          <a:p>
            <a:endParaRPr lang="en-US" dirty="0"/>
          </a:p>
          <a:p>
            <a:endParaRPr lang="en-US" dirty="0"/>
          </a:p>
        </p:txBody>
      </p:sp>
      <p:pic>
        <p:nvPicPr>
          <p:cNvPr id="13314" name="Picture 2" descr="Image result for fountas and pinnell benchmark assessment syste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17920" y="297272"/>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957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630620"/>
            <a:ext cx="10058400" cy="835573"/>
          </a:xfrm>
        </p:spPr>
        <p:txBody>
          <a:bodyPr>
            <a:normAutofit fontScale="90000"/>
          </a:bodyPr>
          <a:lstStyle/>
          <a:p>
            <a:r>
              <a:rPr lang="en-US" sz="4000" dirty="0">
                <a:latin typeface="Cambria" panose="02040503050406030204" pitchFamily="18" charset="0"/>
              </a:rPr>
              <a:t>Coding and scoring </a:t>
            </a:r>
            <a:br>
              <a:rPr lang="en-US" sz="4000" dirty="0">
                <a:latin typeface="Cambria" panose="02040503050406030204" pitchFamily="18" charset="0"/>
              </a:rPr>
            </a:br>
            <a:r>
              <a:rPr lang="en-US" sz="4000" dirty="0">
                <a:latin typeface="Cambria" panose="02040503050406030204" pitchFamily="18" charset="0"/>
              </a:rPr>
              <a:t>practice</a:t>
            </a:r>
          </a:p>
        </p:txBody>
      </p:sp>
      <p:sp>
        <p:nvSpPr>
          <p:cNvPr id="5" name="Content Placeholder 4"/>
          <p:cNvSpPr>
            <a:spLocks noGrp="1"/>
          </p:cNvSpPr>
          <p:nvPr>
            <p:ph idx="1"/>
          </p:nvPr>
        </p:nvSpPr>
        <p:spPr/>
        <p:txBody>
          <a:bodyPr/>
          <a:lstStyle/>
          <a:p>
            <a:endParaRPr lang="en-US" dirty="0"/>
          </a:p>
          <a:p>
            <a:pPr algn="ctr"/>
            <a:endParaRPr lang="en-US" sz="2400" dirty="0"/>
          </a:p>
          <a:p>
            <a:pPr algn="ctr"/>
            <a:r>
              <a:rPr lang="en-US" sz="2400" dirty="0"/>
              <a:t>“Practice” tutorial Auden from Fountas and Pinnell </a:t>
            </a:r>
          </a:p>
          <a:p>
            <a:pPr algn="ctr"/>
            <a:r>
              <a:rPr lang="en-US" sz="2400" dirty="0"/>
              <a:t>Third edition</a:t>
            </a:r>
          </a:p>
          <a:p>
            <a:pPr algn="ctr"/>
            <a:endParaRPr lang="en-US" sz="2400" dirty="0"/>
          </a:p>
          <a:p>
            <a:pPr marL="0" indent="0" algn="ctr">
              <a:buNone/>
            </a:pPr>
            <a:r>
              <a:rPr lang="en-US" sz="2400" dirty="0"/>
              <a:t>			</a:t>
            </a:r>
          </a:p>
        </p:txBody>
      </p:sp>
      <p:pic>
        <p:nvPicPr>
          <p:cNvPr id="14338" name="Picture 2" descr="Image result for fountas and pinnell benchmark assessment syst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26480" y="408917"/>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30567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594359"/>
            <a:ext cx="3200400" cy="3492732"/>
          </a:xfrm>
        </p:spPr>
        <p:txBody>
          <a:bodyPr>
            <a:normAutofit/>
          </a:bodyPr>
          <a:lstStyle/>
          <a:p>
            <a:r>
              <a:rPr lang="en-US" dirty="0">
                <a:latin typeface="Cambria" panose="02040503050406030204" pitchFamily="18" charset="0"/>
                <a:ea typeface="Cambria" panose="02040503050406030204" pitchFamily="18" charset="0"/>
              </a:rPr>
              <a:t>Comprehension Conversation </a:t>
            </a:r>
            <a:br>
              <a:rPr lang="en-US" dirty="0">
                <a:latin typeface="Cambria" panose="02040503050406030204" pitchFamily="18" charset="0"/>
                <a:ea typeface="Cambria" panose="02040503050406030204" pitchFamily="18" charset="0"/>
              </a:rPr>
            </a:br>
            <a:br>
              <a:rPr lang="en-US" dirty="0">
                <a:latin typeface="Cambria" panose="02040503050406030204" pitchFamily="18" charset="0"/>
                <a:ea typeface="Cambria" panose="02040503050406030204" pitchFamily="18" charset="0"/>
              </a:rPr>
            </a:br>
            <a:r>
              <a:rPr lang="en-US" dirty="0">
                <a:latin typeface="Cambria" panose="02040503050406030204" pitchFamily="18" charset="0"/>
                <a:ea typeface="Cambria" panose="02040503050406030204" pitchFamily="18" charset="0"/>
              </a:rPr>
              <a:t>Conversion to Third edition</a:t>
            </a:r>
            <a:endParaRPr lang="en-US" dirty="0"/>
          </a:p>
        </p:txBody>
      </p:sp>
      <p:pic>
        <p:nvPicPr>
          <p:cNvPr id="1026" name="Picture 2" descr="Image result for images for F&amp;P third edi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1" y="374831"/>
            <a:ext cx="4727230" cy="61075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73077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latin typeface="Cambria" panose="02040503050406030204" pitchFamily="18" charset="0"/>
                <a:ea typeface="Cambria" panose="02040503050406030204" pitchFamily="18" charset="0"/>
              </a:rPr>
              <a:t>Rationale for Changes</a:t>
            </a:r>
          </a:p>
        </p:txBody>
      </p:sp>
      <p:sp>
        <p:nvSpPr>
          <p:cNvPr id="3" name="Content Placeholder 2"/>
          <p:cNvSpPr>
            <a:spLocks noGrp="1"/>
          </p:cNvSpPr>
          <p:nvPr>
            <p:ph sz="half" idx="1"/>
          </p:nvPr>
        </p:nvSpPr>
        <p:spPr/>
        <p:txBody>
          <a:bodyPr>
            <a:normAutofit/>
          </a:bodyPr>
          <a:lstStyle/>
          <a:p>
            <a:r>
              <a:rPr lang="en-US" sz="2800" dirty="0">
                <a:solidFill>
                  <a:schemeClr val="accent2">
                    <a:lumMod val="50000"/>
                  </a:schemeClr>
                </a:solidFill>
                <a:latin typeface="Cambria" panose="02040503050406030204" pitchFamily="18" charset="0"/>
                <a:ea typeface="Cambria" panose="02040503050406030204" pitchFamily="18" charset="0"/>
              </a:rPr>
              <a:t>Improve: </a:t>
            </a:r>
          </a:p>
          <a:p>
            <a:pPr>
              <a:buFont typeface="Wingdings" panose="05000000000000000000" pitchFamily="2" charset="2"/>
              <a:buChar char="Ø"/>
            </a:pPr>
            <a:r>
              <a:rPr lang="en-US" sz="2400" b="1" dirty="0">
                <a:solidFill>
                  <a:schemeClr val="accent2">
                    <a:lumMod val="50000"/>
                  </a:schemeClr>
                </a:solidFill>
              </a:rPr>
              <a:t>Consistency</a:t>
            </a:r>
            <a:r>
              <a:rPr lang="en-US" sz="2400" dirty="0"/>
              <a:t> in administrative </a:t>
            </a:r>
            <a:r>
              <a:rPr lang="en-US" sz="2400" b="1" dirty="0">
                <a:solidFill>
                  <a:schemeClr val="accent2">
                    <a:lumMod val="50000"/>
                  </a:schemeClr>
                </a:solidFill>
              </a:rPr>
              <a:t>protocols and scoring procedures </a:t>
            </a:r>
            <a:r>
              <a:rPr lang="en-US" sz="2400" dirty="0"/>
              <a:t>within schools and across school divisions </a:t>
            </a:r>
          </a:p>
          <a:p>
            <a:pPr>
              <a:buFont typeface="Wingdings" panose="05000000000000000000" pitchFamily="2" charset="2"/>
              <a:buChar char="Ø"/>
            </a:pPr>
            <a:r>
              <a:rPr lang="en-US" sz="2400" dirty="0"/>
              <a:t>Resulting in </a:t>
            </a:r>
            <a:r>
              <a:rPr lang="en-US" sz="2400" b="1" dirty="0">
                <a:solidFill>
                  <a:schemeClr val="accent2">
                    <a:lumMod val="50000"/>
                  </a:schemeClr>
                </a:solidFill>
              </a:rPr>
              <a:t>more accurate </a:t>
            </a:r>
            <a:r>
              <a:rPr lang="en-US" sz="2400" dirty="0"/>
              <a:t>and </a:t>
            </a:r>
            <a:r>
              <a:rPr lang="en-US" sz="2400" b="1" dirty="0">
                <a:solidFill>
                  <a:schemeClr val="accent2">
                    <a:lumMod val="50000"/>
                  </a:schemeClr>
                </a:solidFill>
              </a:rPr>
              <a:t>consistent instructional reading levels</a:t>
            </a:r>
            <a:r>
              <a:rPr lang="en-US" sz="2400" dirty="0"/>
              <a:t>, and in turn…</a:t>
            </a:r>
          </a:p>
          <a:p>
            <a:pPr>
              <a:buFont typeface="Wingdings" panose="05000000000000000000" pitchFamily="2" charset="2"/>
              <a:buChar char="Ø"/>
            </a:pPr>
            <a:r>
              <a:rPr lang="en-US" sz="2400" dirty="0"/>
              <a:t>Strengthening the </a:t>
            </a:r>
            <a:r>
              <a:rPr lang="en-US" sz="2400" b="1" dirty="0">
                <a:solidFill>
                  <a:schemeClr val="accent2">
                    <a:lumMod val="50000"/>
                  </a:schemeClr>
                </a:solidFill>
              </a:rPr>
              <a:t>connection between assessment and instruction</a:t>
            </a:r>
          </a:p>
          <a:p>
            <a:endParaRPr lang="en-US" sz="2400" dirty="0"/>
          </a:p>
        </p:txBody>
      </p:sp>
      <p:sp>
        <p:nvSpPr>
          <p:cNvPr id="5" name="Content Placeholder 4"/>
          <p:cNvSpPr>
            <a:spLocks noGrp="1"/>
          </p:cNvSpPr>
          <p:nvPr>
            <p:ph sz="half" idx="2"/>
          </p:nvPr>
        </p:nvSpPr>
        <p:spPr/>
        <p:txBody>
          <a:bodyPr/>
          <a:lstStyle/>
          <a:p>
            <a:r>
              <a:rPr lang="en-US" sz="2800" dirty="0">
                <a:solidFill>
                  <a:schemeClr val="accent2">
                    <a:lumMod val="50000"/>
                  </a:schemeClr>
                </a:solidFill>
                <a:latin typeface="Cambria" panose="02040503050406030204" pitchFamily="18" charset="0"/>
                <a:ea typeface="Cambria" panose="02040503050406030204" pitchFamily="18" charset="0"/>
              </a:rPr>
              <a:t>   </a:t>
            </a:r>
          </a:p>
          <a:p>
            <a:r>
              <a:rPr lang="en-US" sz="2800" dirty="0">
                <a:solidFill>
                  <a:schemeClr val="accent2">
                    <a:lumMod val="50000"/>
                  </a:schemeClr>
                </a:solidFill>
                <a:latin typeface="Cambria" panose="02040503050406030204" pitchFamily="18" charset="0"/>
                <a:ea typeface="Cambria" panose="02040503050406030204" pitchFamily="18" charset="0"/>
              </a:rPr>
              <a:t>Refinement of :</a:t>
            </a:r>
          </a:p>
          <a:p>
            <a:pPr lvl="1">
              <a:buFont typeface="Wingdings" panose="05000000000000000000" pitchFamily="2" charset="2"/>
              <a:buChar char="Ø"/>
            </a:pPr>
            <a:r>
              <a:rPr lang="en-US" sz="2400" dirty="0"/>
              <a:t>Scoring procedures </a:t>
            </a:r>
          </a:p>
          <a:p>
            <a:pPr marL="201168" lvl="1" indent="0">
              <a:buNone/>
            </a:pPr>
            <a:endParaRPr lang="en-US" sz="2400" dirty="0"/>
          </a:p>
          <a:p>
            <a:pPr lvl="1">
              <a:buFont typeface="Wingdings" panose="05000000000000000000" pitchFamily="2" charset="2"/>
              <a:buChar char="Ø"/>
            </a:pPr>
            <a:r>
              <a:rPr lang="en-US" sz="2400" dirty="0"/>
              <a:t>Protocols for comprehension conversations </a:t>
            </a:r>
          </a:p>
          <a:p>
            <a:endParaRPr lang="en-US" sz="2400" dirty="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2640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969818" y="286602"/>
            <a:ext cx="10185862" cy="1559131"/>
          </a:xfrm>
        </p:spPr>
        <p:txBody>
          <a:bodyPr>
            <a:normAutofit/>
          </a:bodyPr>
          <a:lstStyle/>
          <a:p>
            <a:r>
              <a:rPr lang="en-US" sz="4400" dirty="0">
                <a:solidFill>
                  <a:schemeClr val="accent2">
                    <a:lumMod val="50000"/>
                  </a:schemeClr>
                </a:solidFill>
                <a:latin typeface="Cambria" panose="02040503050406030204" pitchFamily="18" charset="0"/>
                <a:ea typeface="Cambria" panose="02040503050406030204" pitchFamily="18" charset="0"/>
              </a:rPr>
              <a:t>What changed in the</a:t>
            </a:r>
            <a:br>
              <a:rPr lang="en-US" sz="4400" dirty="0">
                <a:solidFill>
                  <a:schemeClr val="accent2">
                    <a:lumMod val="50000"/>
                  </a:schemeClr>
                </a:solidFill>
                <a:latin typeface="Cambria" panose="02040503050406030204" pitchFamily="18" charset="0"/>
                <a:ea typeface="Cambria" panose="02040503050406030204" pitchFamily="18" charset="0"/>
              </a:rPr>
            </a:br>
            <a:r>
              <a:rPr lang="en-US" sz="4400" dirty="0">
                <a:solidFill>
                  <a:schemeClr val="accent2">
                    <a:lumMod val="50000"/>
                  </a:schemeClr>
                </a:solidFill>
                <a:latin typeface="Cambria" panose="02040503050406030204" pitchFamily="18" charset="0"/>
                <a:ea typeface="Cambria" panose="02040503050406030204" pitchFamily="18" charset="0"/>
              </a:rPr>
              <a:t>Third Edition?</a:t>
            </a:r>
          </a:p>
        </p:txBody>
      </p:sp>
      <p:sp>
        <p:nvSpPr>
          <p:cNvPr id="3" name="Content Placeholder 2"/>
          <p:cNvSpPr>
            <a:spLocks noGrp="1"/>
          </p:cNvSpPr>
          <p:nvPr>
            <p:ph idx="1"/>
          </p:nvPr>
        </p:nvSpPr>
        <p:spPr/>
        <p:txBody>
          <a:bodyPr/>
          <a:lstStyle/>
          <a:p>
            <a:r>
              <a:rPr lang="en-US" dirty="0"/>
              <a:t> </a:t>
            </a:r>
          </a:p>
          <a:p>
            <a:r>
              <a:rPr lang="en-US" sz="2800" dirty="0"/>
              <a:t>1.  Comprehension conversation protocols</a:t>
            </a:r>
          </a:p>
          <a:p>
            <a:r>
              <a:rPr lang="en-US" sz="2800" dirty="0"/>
              <a:t>2.  Updated </a:t>
            </a:r>
            <a:r>
              <a:rPr lang="en-US" sz="2800" i="1" dirty="0"/>
              <a:t>Assessment Guide </a:t>
            </a:r>
            <a:r>
              <a:rPr lang="en-US" sz="2800" dirty="0"/>
              <a:t>and recording forms </a:t>
            </a:r>
          </a:p>
          <a:p>
            <a:r>
              <a:rPr lang="en-US" sz="2800" dirty="0"/>
              <a:t>3.  Updated benchmark assessment books with revisions to RW    	(Running words) and E (Errors) numbers on the bottom left 	hand corner of the books</a:t>
            </a:r>
          </a:p>
        </p:txBody>
      </p:sp>
      <p:pic>
        <p:nvPicPr>
          <p:cNvPr id="4" name="Picture 2" descr="Image result for fountas and pinne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9385" y="38497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26559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solidFill>
                  <a:schemeClr val="accent2">
                    <a:lumMod val="50000"/>
                  </a:schemeClr>
                </a:solidFill>
                <a:latin typeface="Cambria" panose="02040503050406030204" pitchFamily="18" charset="0"/>
                <a:ea typeface="Cambria" panose="02040503050406030204" pitchFamily="18" charset="0"/>
              </a:rPr>
              <a:t>What changed?</a:t>
            </a:r>
            <a:endParaRPr lang="en-US" sz="4400" dirty="0"/>
          </a:p>
        </p:txBody>
      </p:sp>
      <p:sp>
        <p:nvSpPr>
          <p:cNvPr id="3" name="Content Placeholder 2"/>
          <p:cNvSpPr>
            <a:spLocks noGrp="1"/>
          </p:cNvSpPr>
          <p:nvPr>
            <p:ph idx="1"/>
          </p:nvPr>
        </p:nvSpPr>
        <p:spPr/>
        <p:txBody>
          <a:bodyPr/>
          <a:lstStyle/>
          <a:p>
            <a:endParaRPr lang="en-US" dirty="0"/>
          </a:p>
          <a:p>
            <a:r>
              <a:rPr lang="en-US" sz="2800" dirty="0"/>
              <a:t>4.  Enhanced on-line resources:  recording forms, summary forms, 	assessment forms, videos</a:t>
            </a:r>
          </a:p>
          <a:p>
            <a:r>
              <a:rPr lang="en-US" sz="2800" dirty="0"/>
              <a:t>5.  New professional development and tutorial videos to 	demonstrate the revised comprehension conversation and 	provide practice scoring with the new scoring rubric</a:t>
            </a:r>
          </a:p>
          <a:p>
            <a:endParaRPr lang="en-US" sz="2800" dirty="0"/>
          </a:p>
          <a:p>
            <a:endParaRPr lang="en-US" sz="2800" dirty="0"/>
          </a:p>
          <a:p>
            <a:endParaRPr lang="en-US" sz="2800" dirty="0"/>
          </a:p>
        </p:txBody>
      </p:sp>
      <p:pic>
        <p:nvPicPr>
          <p:cNvPr id="4" name="Picture 2" descr="Image result for fountas and pinne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21800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779" y="-204951"/>
            <a:ext cx="10871901" cy="1702675"/>
          </a:xfrm>
        </p:spPr>
        <p:txBody>
          <a:bodyPr>
            <a:normAutofit/>
          </a:bodyPr>
          <a:lstStyle/>
          <a:p>
            <a:r>
              <a:rPr lang="en-US" sz="4000" dirty="0">
                <a:latin typeface="Cambria" panose="02040503050406030204" pitchFamily="18" charset="0"/>
              </a:rPr>
              <a:t>The comprehension conversation</a:t>
            </a:r>
          </a:p>
        </p:txBody>
      </p:sp>
      <p:sp>
        <p:nvSpPr>
          <p:cNvPr id="3" name="Content Placeholder 2"/>
          <p:cNvSpPr>
            <a:spLocks noGrp="1"/>
          </p:cNvSpPr>
          <p:nvPr>
            <p:ph sz="half" idx="1"/>
          </p:nvPr>
        </p:nvSpPr>
        <p:spPr>
          <a:xfrm>
            <a:off x="927652" y="1961322"/>
            <a:ext cx="5107386" cy="3907772"/>
          </a:xfrm>
        </p:spPr>
        <p:txBody>
          <a:bodyPr>
            <a:normAutofit/>
          </a:bodyPr>
          <a:lstStyle/>
          <a:p>
            <a:pPr>
              <a:buFont typeface="Wingdings" panose="05000000000000000000" pitchFamily="2" charset="2"/>
              <a:buChar char="Ø"/>
            </a:pPr>
            <a:endParaRPr lang="en-US" sz="2800" dirty="0"/>
          </a:p>
          <a:p>
            <a:pPr>
              <a:buFont typeface="Wingdings" panose="05000000000000000000" pitchFamily="2" charset="2"/>
              <a:buChar char="Ø"/>
            </a:pPr>
            <a:r>
              <a:rPr lang="en-US" sz="2800" dirty="0"/>
              <a:t>If errors fall within the independent or instructional range engage in a conversation about the text</a:t>
            </a:r>
          </a:p>
        </p:txBody>
      </p:sp>
      <p:sp>
        <p:nvSpPr>
          <p:cNvPr id="4" name="Content Placeholder 3"/>
          <p:cNvSpPr>
            <a:spLocks noGrp="1"/>
          </p:cNvSpPr>
          <p:nvPr>
            <p:ph sz="half" idx="2"/>
          </p:nvPr>
        </p:nvSpPr>
        <p:spPr/>
        <p:txBody>
          <a:bodyPr/>
          <a:lstStyle/>
          <a:p>
            <a:endParaRPr lang="en-US" dirty="0"/>
          </a:p>
          <a:p>
            <a:endParaRPr lang="en-US" dirty="0"/>
          </a:p>
          <a:p>
            <a:r>
              <a:rPr lang="en-US" sz="2800" i="1" dirty="0">
                <a:solidFill>
                  <a:srgbClr val="00B050"/>
                </a:solidFill>
                <a:latin typeface="Cambria" panose="02040503050406030204" pitchFamily="18" charset="0"/>
              </a:rPr>
              <a:t>The goal is to gather evidence of comprehension</a:t>
            </a:r>
          </a:p>
          <a:p>
            <a:endParaRPr lang="en-US" dirty="0"/>
          </a:p>
        </p:txBody>
      </p:sp>
      <p:pic>
        <p:nvPicPr>
          <p:cNvPr id="15362" name="Picture 2" descr="Image result for fountas and pinnell benchmark assessment syst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44770" y="440448"/>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51468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latin typeface="Cambria" panose="02040503050406030204" pitchFamily="18" charset="0"/>
                <a:ea typeface="Cambria" panose="02040503050406030204" pitchFamily="18" charset="0"/>
              </a:rPr>
              <a:t>Comprehension Conversation</a:t>
            </a:r>
            <a:r>
              <a:rPr lang="en-US" dirty="0"/>
              <a:t> </a:t>
            </a:r>
          </a:p>
        </p:txBody>
      </p:sp>
      <p:sp>
        <p:nvSpPr>
          <p:cNvPr id="3" name="Content Placeholder 2"/>
          <p:cNvSpPr>
            <a:spLocks noGrp="1"/>
          </p:cNvSpPr>
          <p:nvPr>
            <p:ph idx="1"/>
          </p:nvPr>
        </p:nvSpPr>
        <p:spPr/>
        <p:txBody>
          <a:bodyPr>
            <a:normAutofit/>
          </a:bodyPr>
          <a:lstStyle/>
          <a:p>
            <a:endParaRPr lang="en-US" dirty="0"/>
          </a:p>
          <a:p>
            <a:pPr algn="ctr">
              <a:lnSpc>
                <a:spcPct val="150000"/>
              </a:lnSpc>
            </a:pPr>
            <a:r>
              <a:rPr lang="en-US" sz="2800" dirty="0">
                <a:solidFill>
                  <a:schemeClr val="accent3">
                    <a:lumMod val="50000"/>
                  </a:schemeClr>
                </a:solidFill>
                <a:latin typeface="Cambria" panose="02040503050406030204" pitchFamily="18" charset="0"/>
                <a:ea typeface="Cambria" panose="02040503050406030204" pitchFamily="18" charset="0"/>
              </a:rPr>
              <a:t>Goal is to take the stance of a listener who draws out the child’s articulation of thinking about the book. </a:t>
            </a:r>
          </a:p>
          <a:p>
            <a:pPr algn="ctr">
              <a:lnSpc>
                <a:spcPct val="150000"/>
              </a:lnSpc>
            </a:pPr>
            <a:r>
              <a:rPr lang="en-US" sz="2800" dirty="0"/>
              <a:t>“</a:t>
            </a:r>
            <a:r>
              <a:rPr lang="en-US" sz="2800" i="1" dirty="0">
                <a:solidFill>
                  <a:schemeClr val="accent2">
                    <a:lumMod val="50000"/>
                  </a:schemeClr>
                </a:solidFill>
                <a:latin typeface="Cambria" panose="02040503050406030204" pitchFamily="18" charset="0"/>
                <a:ea typeface="Cambria" panose="02040503050406030204" pitchFamily="18" charset="0"/>
              </a:rPr>
              <a:t>We want comprehension assessment to sound like meaningful conversation…rather than an interrogation”</a:t>
            </a:r>
          </a:p>
          <a:p>
            <a:pPr algn="ctr">
              <a:lnSpc>
                <a:spcPct val="150000"/>
              </a:lnSpc>
            </a:pPr>
            <a:endParaRPr lang="en-US" sz="2800" dirty="0">
              <a:solidFill>
                <a:schemeClr val="accent2">
                  <a:lumMod val="50000"/>
                </a:schemeClr>
              </a:solidFill>
              <a:latin typeface="Cambria" panose="02040503050406030204" pitchFamily="18" charset="0"/>
              <a:ea typeface="Cambria" panose="02040503050406030204" pitchFamily="18" charset="0"/>
            </a:endParaRPr>
          </a:p>
          <a:p>
            <a:endParaRPr lang="en-US" dirty="0"/>
          </a:p>
        </p:txBody>
      </p:sp>
    </p:spTree>
    <p:extLst>
      <p:ext uri="{BB962C8B-B14F-4D97-AF65-F5344CB8AC3E}">
        <p14:creationId xmlns:p14="http://schemas.microsoft.com/office/powerpoint/2010/main" val="21713760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latin typeface="Cambria" panose="02040503050406030204" pitchFamily="18" charset="0"/>
                <a:ea typeface="Cambria" panose="02040503050406030204" pitchFamily="18" charset="0"/>
              </a:rPr>
              <a:t>Comprehension conversation </a:t>
            </a:r>
          </a:p>
        </p:txBody>
      </p:sp>
      <p:sp>
        <p:nvSpPr>
          <p:cNvPr id="3" name="Content Placeholder 2"/>
          <p:cNvSpPr>
            <a:spLocks noGrp="1"/>
          </p:cNvSpPr>
          <p:nvPr>
            <p:ph sz="half" idx="1"/>
          </p:nvPr>
        </p:nvSpPr>
        <p:spPr>
          <a:xfrm>
            <a:off x="1097279" y="1845734"/>
            <a:ext cx="9243754" cy="4023360"/>
          </a:xfrm>
        </p:spPr>
        <p:txBody>
          <a:bodyPr>
            <a:normAutofit fontScale="62500" lnSpcReduction="20000"/>
          </a:bodyPr>
          <a:lstStyle/>
          <a:p>
            <a:endParaRPr lang="en-US" sz="2800" dirty="0"/>
          </a:p>
          <a:p>
            <a:pPr algn="ctr">
              <a:lnSpc>
                <a:spcPct val="170000"/>
              </a:lnSpc>
            </a:pPr>
            <a:r>
              <a:rPr lang="en-US" sz="3800" dirty="0"/>
              <a:t>…</a:t>
            </a:r>
            <a:r>
              <a:rPr lang="en-US" sz="4000" dirty="0">
                <a:solidFill>
                  <a:schemeClr val="tx1"/>
                </a:solidFill>
                <a:latin typeface="Cambria" panose="02040503050406030204" pitchFamily="18" charset="0"/>
                <a:ea typeface="Cambria" panose="02040503050406030204" pitchFamily="18" charset="0"/>
              </a:rPr>
              <a:t>The intent is to make a strong connection between assessment and instruction: </a:t>
            </a:r>
          </a:p>
          <a:p>
            <a:pPr algn="ctr">
              <a:lnSpc>
                <a:spcPct val="170000"/>
              </a:lnSpc>
            </a:pPr>
            <a:r>
              <a:rPr lang="en-US" sz="3800" dirty="0"/>
              <a:t>“</a:t>
            </a:r>
            <a:r>
              <a:rPr lang="en-US" sz="3800" i="1" dirty="0">
                <a:solidFill>
                  <a:schemeClr val="accent2">
                    <a:lumMod val="50000"/>
                  </a:schemeClr>
                </a:solidFill>
                <a:latin typeface="Cambria" panose="02040503050406030204" pitchFamily="18" charset="0"/>
                <a:ea typeface="Cambria" panose="02040503050406030204" pitchFamily="18" charset="0"/>
              </a:rPr>
              <a:t>As you circle the scores on the recording form be sure you have clear evidence of understanding as this score will be an important indicator of the kind of teaching you will need to do later. “</a:t>
            </a:r>
          </a:p>
          <a:p>
            <a:endParaRPr lang="en-US" sz="2800" dirty="0"/>
          </a:p>
          <a:p>
            <a:endParaRPr lang="en-US" sz="2400" dirty="0"/>
          </a:p>
          <a:p>
            <a:endParaRPr lang="en-US" sz="2400" dirty="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99481" y="657308"/>
            <a:ext cx="2556199" cy="709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49818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mbria" panose="02040503050406030204" pitchFamily="18" charset="0"/>
                <a:ea typeface="Cambria" panose="02040503050406030204" pitchFamily="18" charset="0"/>
              </a:rPr>
              <a:t>Comprehension conversation </a:t>
            </a:r>
            <a:endParaRPr lang="en-US" dirty="0"/>
          </a:p>
        </p:txBody>
      </p:sp>
      <p:sp>
        <p:nvSpPr>
          <p:cNvPr id="5" name="Content Placeholder 4"/>
          <p:cNvSpPr>
            <a:spLocks noGrp="1"/>
          </p:cNvSpPr>
          <p:nvPr>
            <p:ph sz="half" idx="1"/>
          </p:nvPr>
        </p:nvSpPr>
        <p:spPr/>
        <p:txBody>
          <a:bodyPr/>
          <a:lstStyle/>
          <a:p>
            <a:endParaRPr lang="en-US" dirty="0"/>
          </a:p>
          <a:p>
            <a:pPr>
              <a:buFont typeface="Wingdings" panose="05000000000000000000" pitchFamily="2" charset="2"/>
              <a:buChar char="Ø"/>
            </a:pPr>
            <a:r>
              <a:rPr lang="en-US" sz="2800" dirty="0"/>
              <a:t>Use the scoring key on the</a:t>
            </a:r>
          </a:p>
          <a:p>
            <a:r>
              <a:rPr lang="en-US" sz="2800" dirty="0"/>
              <a:t>  	recording form</a:t>
            </a:r>
          </a:p>
          <a:p>
            <a:pPr>
              <a:buFont typeface="Wingdings" panose="05000000000000000000" pitchFamily="2" charset="2"/>
              <a:buChar char="Ø"/>
            </a:pPr>
            <a:r>
              <a:rPr lang="en-US" sz="2800" dirty="0"/>
              <a:t>New comprehension rubric 	</a:t>
            </a:r>
          </a:p>
          <a:p>
            <a:pPr marL="0" indent="0">
              <a:buNone/>
            </a:pPr>
            <a:r>
              <a:rPr lang="en-US" sz="2800" dirty="0"/>
              <a:t>	in the third edition </a:t>
            </a:r>
          </a:p>
        </p:txBody>
      </p:sp>
      <p:sp>
        <p:nvSpPr>
          <p:cNvPr id="6" name="Content Placeholder 5"/>
          <p:cNvSpPr>
            <a:spLocks noGrp="1"/>
          </p:cNvSpPr>
          <p:nvPr>
            <p:ph sz="half" idx="2"/>
          </p:nvPr>
        </p:nvSpPr>
        <p:spPr/>
        <p:txBody>
          <a:bodyPr/>
          <a:lstStyle/>
          <a:p>
            <a:endParaRPr lang="en-US" dirty="0"/>
          </a:p>
          <a:p>
            <a:endParaRPr lang="en-US" dirty="0"/>
          </a:p>
          <a:p>
            <a:pPr marL="0" indent="0" algn="ctr">
              <a:lnSpc>
                <a:spcPct val="150000"/>
              </a:lnSpc>
              <a:buNone/>
            </a:pPr>
            <a:r>
              <a:rPr lang="en-US" sz="3200" dirty="0">
                <a:solidFill>
                  <a:schemeClr val="accent2"/>
                </a:solidFill>
                <a:latin typeface="Cambria" panose="02040503050406030204" pitchFamily="18" charset="0"/>
                <a:ea typeface="Cambria" panose="02040503050406030204" pitchFamily="18" charset="0"/>
              </a:rPr>
              <a:t>***</a:t>
            </a:r>
            <a:r>
              <a:rPr lang="en-US" sz="3200" dirty="0">
                <a:solidFill>
                  <a:schemeClr val="accent2">
                    <a:lumMod val="50000"/>
                  </a:schemeClr>
                </a:solidFill>
                <a:latin typeface="Cambria" panose="02040503050406030204" pitchFamily="18" charset="0"/>
                <a:ea typeface="Cambria" panose="02040503050406030204" pitchFamily="18" charset="0"/>
              </a:rPr>
              <a:t>Scoring key and rubric are used in combination</a:t>
            </a:r>
          </a:p>
        </p:txBody>
      </p:sp>
    </p:spTree>
    <p:extLst>
      <p:ext uri="{BB962C8B-B14F-4D97-AF65-F5344CB8AC3E}">
        <p14:creationId xmlns:p14="http://schemas.microsoft.com/office/powerpoint/2010/main" val="2240405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722671"/>
            <a:ext cx="9902825" cy="867851"/>
          </a:xfrm>
        </p:spPr>
        <p:txBody>
          <a:bodyPr/>
          <a:lstStyle/>
          <a:p>
            <a:r>
              <a:rPr lang="en-US" dirty="0">
                <a:latin typeface="Cambria" panose="02040503050406030204" pitchFamily="18" charset="0"/>
              </a:rPr>
              <a:t>Purpose</a:t>
            </a:r>
          </a:p>
        </p:txBody>
      </p:sp>
      <p:sp>
        <p:nvSpPr>
          <p:cNvPr id="3" name="Content Placeholder 2"/>
          <p:cNvSpPr>
            <a:spLocks noGrp="1"/>
          </p:cNvSpPr>
          <p:nvPr>
            <p:ph idx="1"/>
          </p:nvPr>
        </p:nvSpPr>
        <p:spPr/>
        <p:txBody>
          <a:bodyPr/>
          <a:lstStyle/>
          <a:p>
            <a:pPr marL="0" indent="0">
              <a:buNone/>
            </a:pPr>
            <a:endParaRPr lang="en-US" sz="2400" dirty="0"/>
          </a:p>
          <a:p>
            <a:pPr>
              <a:buFont typeface="Wingdings" panose="05000000000000000000" pitchFamily="2" charset="2"/>
              <a:buChar char="Ø"/>
            </a:pPr>
            <a:r>
              <a:rPr lang="en-US" sz="2400" dirty="0"/>
              <a:t>Determine each student’s instructional and independent reading levels </a:t>
            </a:r>
          </a:p>
          <a:p>
            <a:pPr>
              <a:buFont typeface="Wingdings" panose="05000000000000000000" pitchFamily="2" charset="2"/>
              <a:buChar char="Ø"/>
            </a:pPr>
            <a:r>
              <a:rPr lang="en-US" sz="2400" dirty="0"/>
              <a:t>Plan for instruction based on students’ strengths and needs</a:t>
            </a:r>
          </a:p>
          <a:p>
            <a:pPr>
              <a:buFont typeface="Wingdings" panose="05000000000000000000" pitchFamily="2" charset="2"/>
              <a:buChar char="Ø"/>
            </a:pPr>
            <a:r>
              <a:rPr lang="en-US" sz="2400" dirty="0"/>
              <a:t>Set goals and document student progress</a:t>
            </a:r>
          </a:p>
          <a:p>
            <a:pPr>
              <a:buFont typeface="Wingdings" panose="05000000000000000000" pitchFamily="2" charset="2"/>
              <a:buChar char="Ø"/>
            </a:pPr>
            <a:r>
              <a:rPr lang="en-US" sz="2400" dirty="0"/>
              <a:t>Identify students who need intervention and extra help </a:t>
            </a:r>
          </a:p>
          <a:p>
            <a:pPr>
              <a:buFont typeface="Wingdings" panose="05000000000000000000" pitchFamily="2" charset="2"/>
              <a:buChar char="Ø"/>
            </a:pPr>
            <a:r>
              <a:rPr lang="en-US" sz="2400" dirty="0"/>
              <a:t>Select texts for guided instruction</a:t>
            </a:r>
          </a:p>
          <a:p>
            <a:endParaRPr lang="en-US" dirty="0"/>
          </a:p>
        </p:txBody>
      </p:sp>
      <p:pic>
        <p:nvPicPr>
          <p:cNvPr id="2050" name="Picture 2" descr="Image result for fountas and pinne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3316" y="533246"/>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9040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latin typeface="Cambria" panose="02040503050406030204" pitchFamily="18" charset="0"/>
                <a:ea typeface="Cambria" panose="02040503050406030204" pitchFamily="18" charset="0"/>
              </a:rPr>
              <a:t>Comprehension Conversation</a:t>
            </a:r>
            <a:r>
              <a:rPr lang="en-US" dirty="0"/>
              <a:t> </a:t>
            </a:r>
          </a:p>
        </p:txBody>
      </p:sp>
      <p:sp>
        <p:nvSpPr>
          <p:cNvPr id="3" name="Content Placeholder 2"/>
          <p:cNvSpPr>
            <a:spLocks noGrp="1"/>
          </p:cNvSpPr>
          <p:nvPr>
            <p:ph idx="1"/>
          </p:nvPr>
        </p:nvSpPr>
        <p:spPr/>
        <p:txBody>
          <a:bodyPr>
            <a:normAutofit/>
          </a:bodyPr>
          <a:lstStyle/>
          <a:p>
            <a:pPr>
              <a:lnSpc>
                <a:spcPct val="150000"/>
              </a:lnSpc>
              <a:buFont typeface="Wingdings" panose="05000000000000000000" pitchFamily="2" charset="2"/>
              <a:buChar char="Ø"/>
            </a:pPr>
            <a:r>
              <a:rPr lang="en-US" sz="2800" dirty="0"/>
              <a:t>Prompts are open ended: “</a:t>
            </a:r>
            <a:r>
              <a:rPr lang="en-US" sz="2800" dirty="0">
                <a:solidFill>
                  <a:schemeClr val="tx1"/>
                </a:solidFill>
              </a:rPr>
              <a:t>Talk about”, “Talk more about” </a:t>
            </a:r>
          </a:p>
          <a:p>
            <a:pPr>
              <a:lnSpc>
                <a:spcPct val="150000"/>
              </a:lnSpc>
              <a:buFont typeface="Wingdings" panose="05000000000000000000" pitchFamily="2" charset="2"/>
              <a:buChar char="Ø"/>
            </a:pPr>
            <a:r>
              <a:rPr lang="en-US" sz="2800" dirty="0">
                <a:solidFill>
                  <a:schemeClr val="tx1"/>
                </a:solidFill>
              </a:rPr>
              <a:t>Do not use leading questions</a:t>
            </a:r>
          </a:p>
          <a:p>
            <a:pPr>
              <a:lnSpc>
                <a:spcPct val="150000"/>
              </a:lnSpc>
              <a:buFont typeface="Wingdings" panose="05000000000000000000" pitchFamily="2" charset="2"/>
              <a:buChar char="Ø"/>
            </a:pPr>
            <a:r>
              <a:rPr lang="en-US" sz="2800" dirty="0">
                <a:solidFill>
                  <a:schemeClr val="tx1"/>
                </a:solidFill>
              </a:rPr>
              <a:t>Use the </a:t>
            </a:r>
            <a:r>
              <a:rPr lang="en-US" sz="2800" i="1" dirty="0">
                <a:solidFill>
                  <a:schemeClr val="tx1"/>
                </a:solidFill>
              </a:rPr>
              <a:t>Guidelines for Standardizing the Administration of the Comprehension Conversation Handout</a:t>
            </a:r>
          </a:p>
          <a:p>
            <a:pPr>
              <a:lnSpc>
                <a:spcPct val="150000"/>
              </a:lnSpc>
              <a:buFont typeface="Wingdings" panose="05000000000000000000" pitchFamily="2" charset="2"/>
              <a:buChar char="Ø"/>
            </a:pPr>
            <a:r>
              <a:rPr lang="en-US" sz="2800" dirty="0">
                <a:solidFill>
                  <a:schemeClr val="tx1"/>
                </a:solidFill>
              </a:rPr>
              <a:t>Rubrics and handouts are located on-line</a:t>
            </a:r>
          </a:p>
          <a:p>
            <a:endParaRPr lang="en-US" sz="2800" dirty="0"/>
          </a:p>
          <a:p>
            <a:endParaRPr lang="en-US" dirty="0"/>
          </a:p>
        </p:txBody>
      </p:sp>
    </p:spTree>
    <p:extLst>
      <p:ext uri="{BB962C8B-B14F-4D97-AF65-F5344CB8AC3E}">
        <p14:creationId xmlns:p14="http://schemas.microsoft.com/office/powerpoint/2010/main" val="13691672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72835" y="394978"/>
            <a:ext cx="10058400" cy="1167816"/>
          </a:xfrm>
        </p:spPr>
        <p:txBody>
          <a:bodyPr>
            <a:normAutofit/>
          </a:bodyPr>
          <a:lstStyle/>
          <a:p>
            <a:r>
              <a:rPr lang="en-US" sz="3200" i="1" dirty="0">
                <a:latin typeface="Cambria" panose="02040503050406030204" pitchFamily="18" charset="0"/>
                <a:ea typeface="Cambria" panose="02040503050406030204" pitchFamily="18" charset="0"/>
              </a:rPr>
              <a:t>Guidelines for Standardizing the Administration of the Comprehension Conversation (handout)</a:t>
            </a:r>
          </a:p>
        </p:txBody>
      </p:sp>
      <p:sp>
        <p:nvSpPr>
          <p:cNvPr id="3" name="Content Placeholder 2"/>
          <p:cNvSpPr>
            <a:spLocks noGrp="1"/>
          </p:cNvSpPr>
          <p:nvPr>
            <p:ph sz="half" idx="1"/>
          </p:nvPr>
        </p:nvSpPr>
        <p:spPr/>
        <p:txBody>
          <a:bodyPr>
            <a:normAutofit fontScale="92500" lnSpcReduction="10000"/>
          </a:bodyPr>
          <a:lstStyle/>
          <a:p>
            <a:r>
              <a:rPr lang="en-US" sz="2400" b="1" dirty="0">
                <a:solidFill>
                  <a:schemeClr val="accent2">
                    <a:lumMod val="50000"/>
                  </a:schemeClr>
                </a:solidFill>
                <a:latin typeface="Cambria" panose="02040503050406030204" pitchFamily="18" charset="0"/>
                <a:ea typeface="Cambria" panose="02040503050406030204" pitchFamily="18" charset="0"/>
              </a:rPr>
              <a:t>BEFORE: </a:t>
            </a:r>
          </a:p>
          <a:p>
            <a:pPr>
              <a:lnSpc>
                <a:spcPct val="150000"/>
              </a:lnSpc>
              <a:buFont typeface="Wingdings" panose="05000000000000000000" pitchFamily="2" charset="2"/>
              <a:buChar char="Ø"/>
            </a:pPr>
            <a:r>
              <a:rPr lang="en-US" sz="2600" dirty="0"/>
              <a:t>Preparation:  </a:t>
            </a:r>
          </a:p>
          <a:p>
            <a:pPr>
              <a:lnSpc>
                <a:spcPct val="150000"/>
              </a:lnSpc>
              <a:buFont typeface="Wingdings" panose="05000000000000000000" pitchFamily="2" charset="2"/>
              <a:buChar char="Ø"/>
            </a:pPr>
            <a:r>
              <a:rPr lang="en-US" sz="2600" dirty="0"/>
              <a:t>Know the books well</a:t>
            </a:r>
          </a:p>
          <a:p>
            <a:pPr>
              <a:lnSpc>
                <a:spcPct val="150000"/>
              </a:lnSpc>
              <a:buFont typeface="Wingdings" panose="05000000000000000000" pitchFamily="2" charset="2"/>
              <a:buChar char="Ø"/>
            </a:pPr>
            <a:r>
              <a:rPr lang="en-US" sz="2600" dirty="0"/>
              <a:t>Read the key understandings and prompts so you are familiar with them. It is not essential to use all prompts with every student.</a:t>
            </a:r>
          </a:p>
          <a:p>
            <a:pPr>
              <a:buFont typeface="Wingdings" panose="05000000000000000000" pitchFamily="2" charset="2"/>
              <a:buChar char="Ø"/>
            </a:pPr>
            <a:endParaRPr lang="en-US" dirty="0"/>
          </a:p>
          <a:p>
            <a:endParaRPr lang="en-US" dirty="0"/>
          </a:p>
        </p:txBody>
      </p:sp>
      <p:sp>
        <p:nvSpPr>
          <p:cNvPr id="5" name="Content Placeholder 4"/>
          <p:cNvSpPr>
            <a:spLocks noGrp="1"/>
          </p:cNvSpPr>
          <p:nvPr>
            <p:ph sz="half" idx="2"/>
          </p:nvPr>
        </p:nvSpPr>
        <p:spPr/>
        <p:txBody>
          <a:bodyPr>
            <a:normAutofit fontScale="92500" lnSpcReduction="10000"/>
          </a:bodyPr>
          <a:lstStyle/>
          <a:p>
            <a:endParaRPr lang="en-US" dirty="0"/>
          </a:p>
          <a:p>
            <a:pPr>
              <a:lnSpc>
                <a:spcPct val="170000"/>
              </a:lnSpc>
              <a:buFont typeface="Wingdings" panose="05000000000000000000" pitchFamily="2" charset="2"/>
              <a:buChar char="Ø"/>
            </a:pPr>
            <a:r>
              <a:rPr lang="en-US" sz="2800" dirty="0"/>
              <a:t>Familiarize yourself with the rubrics for scoring</a:t>
            </a:r>
          </a:p>
          <a:p>
            <a:pPr>
              <a:lnSpc>
                <a:spcPct val="170000"/>
              </a:lnSpc>
              <a:buFont typeface="Wingdings" panose="05000000000000000000" pitchFamily="2" charset="2"/>
              <a:buChar char="Ø"/>
            </a:pPr>
            <a:r>
              <a:rPr lang="en-US" sz="2800" dirty="0"/>
              <a:t>Explain to students that you will be asking them to share their thinking about what they read </a:t>
            </a:r>
          </a:p>
          <a:p>
            <a:endParaRPr lang="en-US" dirty="0"/>
          </a:p>
        </p:txBody>
      </p:sp>
    </p:spTree>
    <p:extLst>
      <p:ext uri="{BB962C8B-B14F-4D97-AF65-F5344CB8AC3E}">
        <p14:creationId xmlns:p14="http://schemas.microsoft.com/office/powerpoint/2010/main" val="40404253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i="1" dirty="0">
                <a:latin typeface="Cambria" panose="02040503050406030204" pitchFamily="18" charset="0"/>
                <a:ea typeface="Cambria" panose="02040503050406030204" pitchFamily="18" charset="0"/>
              </a:rPr>
              <a:t>Guidelines for Standardizing the Administration of the Comprehension Conversation (handout)</a:t>
            </a:r>
            <a:endParaRPr lang="en-US" sz="3200" dirty="0"/>
          </a:p>
        </p:txBody>
      </p:sp>
      <p:sp>
        <p:nvSpPr>
          <p:cNvPr id="3" name="Content Placeholder 2"/>
          <p:cNvSpPr>
            <a:spLocks noGrp="1"/>
          </p:cNvSpPr>
          <p:nvPr>
            <p:ph idx="1"/>
          </p:nvPr>
        </p:nvSpPr>
        <p:spPr/>
        <p:txBody>
          <a:bodyPr>
            <a:normAutofit/>
          </a:bodyPr>
          <a:lstStyle/>
          <a:p>
            <a:pPr marL="0" indent="0">
              <a:buNone/>
            </a:pPr>
            <a:r>
              <a:rPr lang="en-US" sz="2400" b="1" dirty="0">
                <a:solidFill>
                  <a:schemeClr val="accent2">
                    <a:lumMod val="50000"/>
                  </a:schemeClr>
                </a:solidFill>
                <a:latin typeface="Cambria" panose="02040503050406030204" pitchFamily="18" charset="0"/>
                <a:ea typeface="Cambria" panose="02040503050406030204" pitchFamily="18" charset="0"/>
              </a:rPr>
              <a:t>During: </a:t>
            </a:r>
          </a:p>
          <a:p>
            <a:pPr>
              <a:buFont typeface="Wingdings" panose="05000000000000000000" pitchFamily="2" charset="2"/>
              <a:buChar char="Ø"/>
            </a:pPr>
            <a:r>
              <a:rPr lang="en-US" sz="2400" dirty="0"/>
              <a:t>Encouraging tone</a:t>
            </a:r>
          </a:p>
          <a:p>
            <a:pPr>
              <a:buFont typeface="Wingdings" panose="05000000000000000000" pitchFamily="2" charset="2"/>
              <a:buChar char="Ø"/>
            </a:pPr>
            <a:r>
              <a:rPr lang="en-US" sz="2400" dirty="0"/>
              <a:t>Wait time</a:t>
            </a:r>
          </a:p>
          <a:p>
            <a:pPr>
              <a:buFont typeface="Wingdings" panose="05000000000000000000" pitchFamily="2" charset="2"/>
              <a:buChar char="Ø"/>
            </a:pPr>
            <a:r>
              <a:rPr lang="en-US" sz="2400" dirty="0"/>
              <a:t>Be concise and avoid leading questions</a:t>
            </a:r>
          </a:p>
          <a:p>
            <a:pPr>
              <a:buFont typeface="Wingdings" panose="05000000000000000000" pitchFamily="2" charset="2"/>
              <a:buChar char="Ø"/>
            </a:pPr>
            <a:r>
              <a:rPr lang="en-US" sz="2400" dirty="0"/>
              <a:t>Use “Say more about that” prompt (once) when student gives very short answer</a:t>
            </a:r>
          </a:p>
          <a:p>
            <a:pPr>
              <a:buFont typeface="Wingdings" panose="05000000000000000000" pitchFamily="2" charset="2"/>
              <a:buChar char="Ø"/>
            </a:pPr>
            <a:r>
              <a:rPr lang="en-US" sz="2400" dirty="0"/>
              <a:t>Avoid repeating what the child says</a:t>
            </a:r>
          </a:p>
          <a:p>
            <a:pPr>
              <a:buFont typeface="Wingdings" panose="05000000000000000000" pitchFamily="2" charset="2"/>
              <a:buChar char="Ø"/>
            </a:pPr>
            <a:r>
              <a:rPr lang="en-US" sz="2400" dirty="0"/>
              <a:t>Only paraphrase a prompt once</a:t>
            </a:r>
          </a:p>
          <a:p>
            <a:endParaRPr lang="en-US" dirty="0"/>
          </a:p>
        </p:txBody>
      </p:sp>
    </p:spTree>
    <p:extLst>
      <p:ext uri="{BB962C8B-B14F-4D97-AF65-F5344CB8AC3E}">
        <p14:creationId xmlns:p14="http://schemas.microsoft.com/office/powerpoint/2010/main" val="23964787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i="1" dirty="0">
                <a:latin typeface="Cambria" panose="02040503050406030204" pitchFamily="18" charset="0"/>
                <a:ea typeface="Cambria" panose="02040503050406030204" pitchFamily="18" charset="0"/>
              </a:rPr>
              <a:t>Guidelines for Standardizing the Administration of the Comprehension Conversation  (handout)</a:t>
            </a:r>
            <a:endParaRPr lang="en-US" sz="3200" dirty="0"/>
          </a:p>
        </p:txBody>
      </p:sp>
      <p:sp>
        <p:nvSpPr>
          <p:cNvPr id="2" name="Content Placeholder 1"/>
          <p:cNvSpPr>
            <a:spLocks noGrp="1"/>
          </p:cNvSpPr>
          <p:nvPr>
            <p:ph idx="1"/>
          </p:nvPr>
        </p:nvSpPr>
        <p:spPr/>
        <p:txBody>
          <a:bodyPr>
            <a:normAutofit/>
          </a:bodyPr>
          <a:lstStyle/>
          <a:p>
            <a:pPr>
              <a:lnSpc>
                <a:spcPct val="150000"/>
              </a:lnSpc>
              <a:buFont typeface="Wingdings" panose="05000000000000000000" pitchFamily="2" charset="2"/>
              <a:buChar char="Ø"/>
            </a:pPr>
            <a:r>
              <a:rPr lang="en-US" sz="2400" dirty="0"/>
              <a:t>Avoid paraphrasing in a way that gives the answer</a:t>
            </a:r>
          </a:p>
          <a:p>
            <a:pPr>
              <a:lnSpc>
                <a:spcPct val="150000"/>
              </a:lnSpc>
              <a:buFont typeface="Wingdings" panose="05000000000000000000" pitchFamily="2" charset="2"/>
              <a:buChar char="Ø"/>
            </a:pPr>
            <a:r>
              <a:rPr lang="en-US" sz="2400" dirty="0"/>
              <a:t>Try </a:t>
            </a:r>
            <a:r>
              <a:rPr lang="en-US" sz="2400"/>
              <a:t>not to alter </a:t>
            </a:r>
            <a:r>
              <a:rPr lang="en-US" sz="2400" dirty="0"/>
              <a:t>the intention of the prompt when paraphrasing</a:t>
            </a:r>
          </a:p>
          <a:p>
            <a:pPr>
              <a:lnSpc>
                <a:spcPct val="150000"/>
              </a:lnSpc>
              <a:buFont typeface="Wingdings" panose="05000000000000000000" pitchFamily="2" charset="2"/>
              <a:buChar char="Ø"/>
            </a:pPr>
            <a:r>
              <a:rPr lang="en-US" sz="2400" dirty="0"/>
              <a:t>Avoid directing the child to a particular part in the book to answer a question unless prompted to examine an illustration or graphic</a:t>
            </a:r>
          </a:p>
          <a:p>
            <a:pPr>
              <a:lnSpc>
                <a:spcPct val="150000"/>
              </a:lnSpc>
              <a:buFont typeface="Wingdings" panose="05000000000000000000" pitchFamily="2" charset="2"/>
              <a:buChar char="Ø"/>
            </a:pPr>
            <a:r>
              <a:rPr lang="en-US" sz="2400" dirty="0"/>
              <a:t>Allow the student to look back but if the student begins to read the book again, stop her by saying “can you talk about that in your own words”</a:t>
            </a:r>
          </a:p>
          <a:p>
            <a:endParaRPr lang="en-US" dirty="0"/>
          </a:p>
          <a:p>
            <a:pPr>
              <a:buFont typeface="Wingdings" panose="05000000000000000000" pitchFamily="2" charset="2"/>
              <a:buChar char="Ø"/>
            </a:pPr>
            <a:endParaRPr lang="en-US" sz="2400" dirty="0"/>
          </a:p>
        </p:txBody>
      </p:sp>
    </p:spTree>
    <p:extLst>
      <p:ext uri="{BB962C8B-B14F-4D97-AF65-F5344CB8AC3E}">
        <p14:creationId xmlns:p14="http://schemas.microsoft.com/office/powerpoint/2010/main" val="29955975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mbria" panose="02040503050406030204" pitchFamily="18" charset="0"/>
                <a:ea typeface="Cambria" panose="02040503050406030204" pitchFamily="18" charset="0"/>
              </a:rPr>
              <a:t>Scoring Comprehension</a:t>
            </a:r>
          </a:p>
        </p:txBody>
      </p:sp>
      <p:pic>
        <p:nvPicPr>
          <p:cNvPr id="4" name="Content Placeholder 3"/>
          <p:cNvPicPr>
            <a:picLocks noGrp="1" noChangeAspect="1"/>
          </p:cNvPicPr>
          <p:nvPr>
            <p:ph idx="1"/>
          </p:nvPr>
        </p:nvPicPr>
        <p:blipFill>
          <a:blip r:embed="rId2"/>
          <a:stretch>
            <a:fillRect/>
          </a:stretch>
        </p:blipFill>
        <p:spPr>
          <a:xfrm>
            <a:off x="886692" y="3325090"/>
            <a:ext cx="2144134" cy="2770221"/>
          </a:xfrm>
          <a:prstGeom prst="rect">
            <a:avLst/>
          </a:prstGeom>
        </p:spPr>
      </p:pic>
      <p:sp>
        <p:nvSpPr>
          <p:cNvPr id="5" name="AutoShape 2" descr="Image result for images for F&amp;P third edition comprehension rubric"/>
          <p:cNvSpPr>
            <a:spLocks noChangeAspect="1" noChangeArrowheads="1"/>
          </p:cNvSpPr>
          <p:nvPr/>
        </p:nvSpPr>
        <p:spPr bwMode="auto">
          <a:xfrm>
            <a:off x="6057612" y="1737360"/>
            <a:ext cx="260061" cy="26006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 name="Picture 5"/>
          <p:cNvPicPr>
            <a:picLocks noChangeAspect="1"/>
          </p:cNvPicPr>
          <p:nvPr/>
        </p:nvPicPr>
        <p:blipFill>
          <a:blip r:embed="rId3"/>
          <a:stretch>
            <a:fillRect/>
          </a:stretch>
        </p:blipFill>
        <p:spPr>
          <a:xfrm>
            <a:off x="5541818" y="303414"/>
            <a:ext cx="4876799" cy="6280726"/>
          </a:xfrm>
          <a:prstGeom prst="rect">
            <a:avLst/>
          </a:prstGeom>
        </p:spPr>
      </p:pic>
    </p:spTree>
    <p:extLst>
      <p:ext uri="{BB962C8B-B14F-4D97-AF65-F5344CB8AC3E}">
        <p14:creationId xmlns:p14="http://schemas.microsoft.com/office/powerpoint/2010/main" val="27606631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latin typeface="Cambria" panose="02040503050406030204" pitchFamily="18" charset="0"/>
                <a:ea typeface="Cambria" panose="02040503050406030204" pitchFamily="18" charset="0"/>
              </a:rPr>
              <a:t>Scoring comprehension </a:t>
            </a:r>
          </a:p>
        </p:txBody>
      </p:sp>
      <p:sp>
        <p:nvSpPr>
          <p:cNvPr id="3" name="Content Placeholder 2"/>
          <p:cNvSpPr>
            <a:spLocks noGrp="1"/>
          </p:cNvSpPr>
          <p:nvPr>
            <p:ph sz="half" idx="1"/>
          </p:nvPr>
        </p:nvSpPr>
        <p:spPr>
          <a:xfrm>
            <a:off x="1097279" y="1845734"/>
            <a:ext cx="9243754" cy="4023360"/>
          </a:xfrm>
        </p:spPr>
        <p:txBody>
          <a:bodyPr>
            <a:normAutofit/>
          </a:bodyPr>
          <a:lstStyle/>
          <a:p>
            <a:pPr algn="ctr">
              <a:lnSpc>
                <a:spcPct val="160000"/>
              </a:lnSpc>
            </a:pPr>
            <a:r>
              <a:rPr lang="en-US" sz="2800" dirty="0">
                <a:solidFill>
                  <a:schemeClr val="accent2">
                    <a:lumMod val="50000"/>
                  </a:schemeClr>
                </a:solidFill>
                <a:latin typeface="Cambria" panose="02040503050406030204" pitchFamily="18" charset="0"/>
                <a:ea typeface="Cambria" panose="02040503050406030204" pitchFamily="18" charset="0"/>
              </a:rPr>
              <a:t>***Scoring key on recording form is not designed to count the number of correct answers in each category.  </a:t>
            </a:r>
          </a:p>
          <a:p>
            <a:r>
              <a:rPr lang="en-US" sz="2800" dirty="0">
                <a:solidFill>
                  <a:schemeClr val="accent2">
                    <a:lumMod val="50000"/>
                  </a:schemeClr>
                </a:solidFill>
                <a:latin typeface="Cambria" panose="02040503050406030204" pitchFamily="18" charset="0"/>
                <a:ea typeface="Cambria" panose="02040503050406030204" pitchFamily="18" charset="0"/>
              </a:rPr>
              <a:t>Instead: </a:t>
            </a:r>
          </a:p>
          <a:p>
            <a:r>
              <a:rPr lang="en-US" sz="2400" dirty="0"/>
              <a:t>Make an overall judgement using the evidence in each of the areas to determine level of proficiency. </a:t>
            </a:r>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99481" y="657308"/>
            <a:ext cx="2556199" cy="709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2083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latin typeface="Cambria" panose="02040503050406030204" pitchFamily="18" charset="0"/>
                <a:ea typeface="Cambria" panose="02040503050406030204" pitchFamily="18" charset="0"/>
              </a:rPr>
              <a:t>Scoring comprehension </a:t>
            </a:r>
          </a:p>
        </p:txBody>
      </p:sp>
      <p:sp>
        <p:nvSpPr>
          <p:cNvPr id="3" name="Content Placeholder 2"/>
          <p:cNvSpPr>
            <a:spLocks noGrp="1"/>
          </p:cNvSpPr>
          <p:nvPr>
            <p:ph sz="half" idx="1"/>
          </p:nvPr>
        </p:nvSpPr>
        <p:spPr>
          <a:xfrm>
            <a:off x="1097279" y="2108064"/>
            <a:ext cx="9243754" cy="3761029"/>
          </a:xfrm>
        </p:spPr>
        <p:txBody>
          <a:bodyPr>
            <a:normAutofit/>
          </a:bodyPr>
          <a:lstStyle/>
          <a:p>
            <a:pPr>
              <a:buFont typeface="Wingdings" panose="05000000000000000000" pitchFamily="2" charset="2"/>
              <a:buChar char="Ø"/>
            </a:pPr>
            <a:r>
              <a:rPr lang="en-US" sz="2400" dirty="0"/>
              <a:t>At levels A-K the total possible score is 6 points: 3 for within  and 3 for beyond and about the text. </a:t>
            </a:r>
          </a:p>
          <a:p>
            <a:pPr>
              <a:buFont typeface="Wingdings" panose="05000000000000000000" pitchFamily="2" charset="2"/>
              <a:buChar char="Ø"/>
            </a:pPr>
            <a:endParaRPr lang="en-US" sz="2400" dirty="0"/>
          </a:p>
          <a:p>
            <a:pPr>
              <a:buFont typeface="Wingdings" panose="05000000000000000000" pitchFamily="2" charset="2"/>
              <a:buChar char="Ø"/>
            </a:pPr>
            <a:r>
              <a:rPr lang="en-US" sz="2400" dirty="0"/>
              <a:t>At levels L-Z the total possible score is 9 points: 3 for Within, 3 for Beyond, and 3 for About.</a:t>
            </a:r>
          </a:p>
          <a:p>
            <a:pPr marL="0" indent="0">
              <a:buNone/>
            </a:pPr>
            <a:endParaRPr lang="en-US" sz="2400" dirty="0"/>
          </a:p>
          <a:p>
            <a:pPr>
              <a:buFont typeface="Wingdings" panose="05000000000000000000" pitchFamily="2" charset="2"/>
              <a:buChar char="Ø"/>
            </a:pPr>
            <a:r>
              <a:rPr lang="en-US" sz="2400" dirty="0"/>
              <a:t>Add up sub scores and use the guide on the recording form to determine final score.  </a:t>
            </a:r>
          </a:p>
          <a:p>
            <a:pPr algn="ctr">
              <a:lnSpc>
                <a:spcPct val="160000"/>
              </a:lnSpc>
            </a:pPr>
            <a:endParaRPr lang="en-US" sz="2400" dirty="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99481" y="657308"/>
            <a:ext cx="2556199" cy="709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1175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Cambria" panose="02040503050406030204" pitchFamily="18" charset="0"/>
                <a:ea typeface="Cambria" panose="02040503050406030204" pitchFamily="18" charset="0"/>
              </a:rPr>
              <a:t>Comprehension – Scoring Key</a:t>
            </a:r>
          </a:p>
        </p:txBody>
      </p:sp>
      <p:sp>
        <p:nvSpPr>
          <p:cNvPr id="3" name="Content Placeholder 2"/>
          <p:cNvSpPr>
            <a:spLocks noGrp="1"/>
          </p:cNvSpPr>
          <p:nvPr>
            <p:ph sz="half" idx="1"/>
          </p:nvPr>
        </p:nvSpPr>
        <p:spPr>
          <a:xfrm>
            <a:off x="1097279" y="1845734"/>
            <a:ext cx="9243754" cy="4023360"/>
          </a:xfrm>
        </p:spPr>
        <p:txBody>
          <a:bodyPr>
            <a:normAutofit/>
          </a:bodyPr>
          <a:lstStyle/>
          <a:p>
            <a:r>
              <a:rPr lang="en-US" sz="2400" dirty="0"/>
              <a:t>Have the rubric handy when scoring the comprehension conversation</a:t>
            </a:r>
          </a:p>
          <a:p>
            <a:r>
              <a:rPr lang="en-US" sz="2400" dirty="0"/>
              <a:t>The scoring key is new: </a:t>
            </a:r>
          </a:p>
          <a:p>
            <a:endParaRPr lang="en-US" sz="2400" dirty="0"/>
          </a:p>
          <a:p>
            <a:endParaRPr lang="en-US" sz="2400" dirty="0"/>
          </a:p>
          <a:p>
            <a:endParaRPr lang="en-US" sz="2400" dirty="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99481" y="657308"/>
            <a:ext cx="2556199" cy="70934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Table 5"/>
          <p:cNvGraphicFramePr>
            <a:graphicFrameLocks noGrp="1"/>
          </p:cNvGraphicFramePr>
          <p:nvPr>
            <p:extLst/>
          </p:nvPr>
        </p:nvGraphicFramePr>
        <p:xfrm>
          <a:off x="2032000" y="2859577"/>
          <a:ext cx="6567481" cy="3213397"/>
        </p:xfrm>
        <a:graphic>
          <a:graphicData uri="http://schemas.openxmlformats.org/drawingml/2006/table">
            <a:tbl>
              <a:tblPr firstRow="1" bandRow="1">
                <a:tableStyleId>{5C22544A-7EE6-4342-B048-85BDC9FD1C3A}</a:tableStyleId>
              </a:tblPr>
              <a:tblGrid>
                <a:gridCol w="1380663">
                  <a:extLst>
                    <a:ext uri="{9D8B030D-6E8A-4147-A177-3AD203B41FA5}">
                      <a16:colId xmlns:a16="http://schemas.microsoft.com/office/drawing/2014/main" val="3060020316"/>
                    </a:ext>
                  </a:extLst>
                </a:gridCol>
                <a:gridCol w="5186818">
                  <a:extLst>
                    <a:ext uri="{9D8B030D-6E8A-4147-A177-3AD203B41FA5}">
                      <a16:colId xmlns:a16="http://schemas.microsoft.com/office/drawing/2014/main" val="1333360994"/>
                    </a:ext>
                  </a:extLst>
                </a:gridCol>
              </a:tblGrid>
              <a:tr h="544576">
                <a:tc>
                  <a:txBody>
                    <a:bodyPr/>
                    <a:lstStyle/>
                    <a:p>
                      <a:endParaRPr lang="en-US" dirty="0"/>
                    </a:p>
                  </a:txBody>
                  <a:tcPr/>
                </a:tc>
                <a:tc>
                  <a:txBody>
                    <a:bodyPr/>
                    <a:lstStyle/>
                    <a:p>
                      <a:r>
                        <a:rPr lang="en-US" dirty="0"/>
                        <a:t>Comprehension</a:t>
                      </a:r>
                      <a:r>
                        <a:rPr lang="en-US" baseline="0" dirty="0"/>
                        <a:t> Scoring Key</a:t>
                      </a:r>
                      <a:endParaRPr lang="en-US" dirty="0"/>
                    </a:p>
                  </a:txBody>
                  <a:tcPr/>
                </a:tc>
                <a:extLst>
                  <a:ext uri="{0D108BD9-81ED-4DB2-BD59-A6C34878D82A}">
                    <a16:rowId xmlns:a16="http://schemas.microsoft.com/office/drawing/2014/main" val="2876363683"/>
                  </a:ext>
                </a:extLst>
              </a:tr>
              <a:tr h="676247">
                <a:tc>
                  <a:txBody>
                    <a:bodyPr/>
                    <a:lstStyle/>
                    <a:p>
                      <a:r>
                        <a:rPr lang="en-US" baseline="0" dirty="0"/>
                        <a:t>        3</a:t>
                      </a:r>
                      <a:endParaRPr lang="en-US" dirty="0"/>
                    </a:p>
                  </a:txBody>
                  <a:tcPr/>
                </a:tc>
                <a:tc>
                  <a:txBody>
                    <a:bodyPr/>
                    <a:lstStyle/>
                    <a:p>
                      <a:r>
                        <a:rPr lang="en-US" sz="1800" dirty="0"/>
                        <a:t>Student demonstrates proficiency in understanding of the text</a:t>
                      </a:r>
                      <a:endParaRPr lang="en-US" dirty="0"/>
                    </a:p>
                  </a:txBody>
                  <a:tcPr/>
                </a:tc>
                <a:extLst>
                  <a:ext uri="{0D108BD9-81ED-4DB2-BD59-A6C34878D82A}">
                    <a16:rowId xmlns:a16="http://schemas.microsoft.com/office/drawing/2014/main" val="1288674535"/>
                  </a:ext>
                </a:extLst>
              </a:tr>
              <a:tr h="676247">
                <a:tc>
                  <a:txBody>
                    <a:bodyPr/>
                    <a:lstStyle/>
                    <a:p>
                      <a:r>
                        <a:rPr lang="en-US" baseline="0" dirty="0"/>
                        <a:t>        2</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Student is approaching proficiency in understanding the text</a:t>
                      </a:r>
                      <a:endParaRPr lang="en-US" dirty="0"/>
                    </a:p>
                  </a:txBody>
                  <a:tcPr/>
                </a:tc>
                <a:extLst>
                  <a:ext uri="{0D108BD9-81ED-4DB2-BD59-A6C34878D82A}">
                    <a16:rowId xmlns:a16="http://schemas.microsoft.com/office/drawing/2014/main" val="1580770646"/>
                  </a:ext>
                </a:extLst>
              </a:tr>
              <a:tr h="676247">
                <a:tc>
                  <a:txBody>
                    <a:bodyPr/>
                    <a:lstStyle/>
                    <a:p>
                      <a:r>
                        <a:rPr lang="en-US" baseline="0" dirty="0"/>
                        <a:t>        1</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Student demonstrates limited proficiency in understanding the text</a:t>
                      </a:r>
                      <a:endParaRPr lang="en-US" dirty="0"/>
                    </a:p>
                  </a:txBody>
                  <a:tcPr/>
                </a:tc>
                <a:extLst>
                  <a:ext uri="{0D108BD9-81ED-4DB2-BD59-A6C34878D82A}">
                    <a16:rowId xmlns:a16="http://schemas.microsoft.com/office/drawing/2014/main" val="4181595507"/>
                  </a:ext>
                </a:extLst>
              </a:tr>
              <a:tr h="544576">
                <a:tc>
                  <a:txBody>
                    <a:bodyPr/>
                    <a:lstStyle/>
                    <a:p>
                      <a:r>
                        <a:rPr lang="en-US" baseline="0" dirty="0"/>
                        <a:t>        0</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Student’s comprehension is not proficient</a:t>
                      </a:r>
                    </a:p>
                    <a:p>
                      <a:endParaRPr lang="en-US" dirty="0"/>
                    </a:p>
                  </a:txBody>
                  <a:tcPr/>
                </a:tc>
                <a:extLst>
                  <a:ext uri="{0D108BD9-81ED-4DB2-BD59-A6C34878D82A}">
                    <a16:rowId xmlns:a16="http://schemas.microsoft.com/office/drawing/2014/main" val="1402461269"/>
                  </a:ext>
                </a:extLst>
              </a:tr>
            </a:tbl>
          </a:graphicData>
        </a:graphic>
      </p:graphicFrame>
    </p:spTree>
    <p:extLst>
      <p:ext uri="{BB962C8B-B14F-4D97-AF65-F5344CB8AC3E}">
        <p14:creationId xmlns:p14="http://schemas.microsoft.com/office/powerpoint/2010/main" val="14532435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Cambria" panose="02040503050406030204" pitchFamily="18" charset="0"/>
                <a:ea typeface="Cambria" panose="02040503050406030204" pitchFamily="18" charset="0"/>
              </a:rPr>
              <a:t>Comprehension – Rubric</a:t>
            </a:r>
          </a:p>
        </p:txBody>
      </p:sp>
      <p:sp>
        <p:nvSpPr>
          <p:cNvPr id="3" name="Content Placeholder 2"/>
          <p:cNvSpPr>
            <a:spLocks noGrp="1"/>
          </p:cNvSpPr>
          <p:nvPr>
            <p:ph sz="half" idx="1"/>
          </p:nvPr>
        </p:nvSpPr>
        <p:spPr>
          <a:xfrm>
            <a:off x="1097279" y="1845734"/>
            <a:ext cx="9243754" cy="4023360"/>
          </a:xfrm>
        </p:spPr>
        <p:txBody>
          <a:bodyPr>
            <a:normAutofit/>
          </a:bodyPr>
          <a:lstStyle/>
          <a:p>
            <a:pPr algn="ctr">
              <a:lnSpc>
                <a:spcPct val="150000"/>
              </a:lnSpc>
            </a:pPr>
            <a:r>
              <a:rPr lang="en-US" sz="2400" dirty="0">
                <a:solidFill>
                  <a:schemeClr val="accent2">
                    <a:lumMod val="50000"/>
                  </a:schemeClr>
                </a:solidFill>
                <a:latin typeface="Cambria" panose="02040503050406030204" pitchFamily="18" charset="0"/>
                <a:ea typeface="Cambria" panose="02040503050406030204" pitchFamily="18" charset="0"/>
              </a:rPr>
              <a:t>***Different comprehension rubric for Levels A-K and Levels L-Z</a:t>
            </a:r>
          </a:p>
          <a:p>
            <a:pPr algn="ctr">
              <a:lnSpc>
                <a:spcPct val="150000"/>
              </a:lnSpc>
            </a:pPr>
            <a:r>
              <a:rPr lang="en-US" sz="2400" dirty="0">
                <a:solidFill>
                  <a:schemeClr val="accent2">
                    <a:lumMod val="50000"/>
                  </a:schemeClr>
                </a:solidFill>
                <a:latin typeface="Cambria" panose="02040503050406030204" pitchFamily="18" charset="0"/>
                <a:ea typeface="Cambria" panose="02040503050406030204" pitchFamily="18" charset="0"/>
              </a:rPr>
              <a:t>***Both rubrics have a 0 to 3 scale that matches the scoring key and both include different criteria for fiction and nonfiction texts</a:t>
            </a:r>
          </a:p>
          <a:p>
            <a:r>
              <a:rPr lang="en-US" sz="2400" dirty="0"/>
              <a:t>Locate on website:  </a:t>
            </a:r>
            <a:r>
              <a:rPr lang="en-US" sz="2400" dirty="0">
                <a:hlinkClick r:id="rId3"/>
              </a:rPr>
              <a:t>https://resources.fountasandpinnell.com</a:t>
            </a:r>
            <a:r>
              <a:rPr lang="en-US" sz="2400" dirty="0"/>
              <a:t>  </a:t>
            </a:r>
          </a:p>
          <a:p>
            <a:r>
              <a:rPr lang="en-US" sz="2400" dirty="0"/>
              <a:t>Levels A-K: Two categories  (within the text, beyond and about combined) </a:t>
            </a:r>
          </a:p>
          <a:p>
            <a:r>
              <a:rPr lang="en-US" sz="2400" dirty="0"/>
              <a:t>Levels L-Z:   Three categories (within, beyond, and about the text) </a:t>
            </a:r>
          </a:p>
          <a:p>
            <a:endParaRPr lang="en-US" sz="2400" dirty="0"/>
          </a:p>
        </p:txBody>
      </p:sp>
      <p:pic>
        <p:nvPicPr>
          <p:cNvPr id="4" name="Picture 2" descr="Image result for fountas and pinne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99481" y="657308"/>
            <a:ext cx="2556199" cy="709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48877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4400" dirty="0">
                <a:latin typeface="Cambria" panose="02040503050406030204" pitchFamily="18" charset="0"/>
                <a:ea typeface="Cambria" panose="02040503050406030204" pitchFamily="18" charset="0"/>
              </a:rPr>
              <a:t>Comprehension conversation </a:t>
            </a:r>
            <a:endParaRPr lang="en-US" sz="4400" dirty="0"/>
          </a:p>
        </p:txBody>
      </p:sp>
      <p:sp>
        <p:nvSpPr>
          <p:cNvPr id="6" name="Content Placeholder 5"/>
          <p:cNvSpPr>
            <a:spLocks noGrp="1"/>
          </p:cNvSpPr>
          <p:nvPr>
            <p:ph idx="1"/>
          </p:nvPr>
        </p:nvSpPr>
        <p:spPr/>
        <p:txBody>
          <a:bodyPr/>
          <a:lstStyle/>
          <a:p>
            <a:r>
              <a:rPr lang="en-US" dirty="0"/>
              <a:t> </a:t>
            </a:r>
          </a:p>
          <a:p>
            <a:r>
              <a:rPr lang="en-US" sz="2400" b="1" dirty="0">
                <a:solidFill>
                  <a:schemeClr val="accent2">
                    <a:lumMod val="50000"/>
                  </a:schemeClr>
                </a:solidFill>
                <a:latin typeface="Cambria" panose="02040503050406030204" pitchFamily="18" charset="0"/>
                <a:ea typeface="Cambria" panose="02040503050406030204" pitchFamily="18" charset="0"/>
              </a:rPr>
              <a:t>Within the text:  </a:t>
            </a:r>
          </a:p>
          <a:p>
            <a:r>
              <a:rPr lang="en-US" sz="2400" dirty="0"/>
              <a:t>Children must be able to </a:t>
            </a:r>
            <a:r>
              <a:rPr lang="en-US" sz="2400" b="1" i="1" dirty="0">
                <a:solidFill>
                  <a:schemeClr val="accent2">
                    <a:lumMod val="50000"/>
                  </a:schemeClr>
                </a:solidFill>
              </a:rPr>
              <a:t>identify all, or nearly all, of the most important events, </a:t>
            </a:r>
            <a:r>
              <a:rPr lang="en-US" sz="2400" dirty="0"/>
              <a:t>ideas, and or information in a text as well as communicate them to you in an organized way. Use the rubric to assess their ability to do this. </a:t>
            </a:r>
          </a:p>
          <a:p>
            <a:r>
              <a:rPr lang="en-US" sz="2400" b="1" dirty="0">
                <a:solidFill>
                  <a:schemeClr val="accent2">
                    <a:lumMod val="50000"/>
                  </a:schemeClr>
                </a:solidFill>
                <a:latin typeface="Cambria" panose="02040503050406030204" pitchFamily="18" charset="0"/>
                <a:ea typeface="Cambria" panose="02040503050406030204" pitchFamily="18" charset="0"/>
              </a:rPr>
              <a:t>Remember:  </a:t>
            </a:r>
          </a:p>
          <a:p>
            <a:r>
              <a:rPr lang="en-US" sz="2400" dirty="0"/>
              <a:t>A good summary tells only the most important information, is organized to clearly convey the meaning, and in the student’s own words. </a:t>
            </a:r>
          </a:p>
          <a:p>
            <a:endParaRPr lang="en-US" dirty="0"/>
          </a:p>
          <a:p>
            <a:endParaRPr lang="en-US" dirty="0"/>
          </a:p>
        </p:txBody>
      </p:sp>
    </p:spTree>
    <p:extLst>
      <p:ext uri="{BB962C8B-B14F-4D97-AF65-F5344CB8AC3E}">
        <p14:creationId xmlns:p14="http://schemas.microsoft.com/office/powerpoint/2010/main" val="1379350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977462" y="286605"/>
            <a:ext cx="10178217" cy="1069230"/>
          </a:xfrm>
        </p:spPr>
        <p:txBody>
          <a:bodyPr>
            <a:normAutofit/>
          </a:bodyPr>
          <a:lstStyle/>
          <a:p>
            <a:r>
              <a:rPr lang="en-US" sz="4000" dirty="0">
                <a:latin typeface="Cambria" panose="02040503050406030204" pitchFamily="18" charset="0"/>
              </a:rPr>
              <a:t>Why F &amp; P?</a:t>
            </a:r>
          </a:p>
        </p:txBody>
      </p:sp>
      <p:sp>
        <p:nvSpPr>
          <p:cNvPr id="8" name="Content Placeholder 7"/>
          <p:cNvSpPr>
            <a:spLocks noGrp="1"/>
          </p:cNvSpPr>
          <p:nvPr>
            <p:ph idx="1"/>
          </p:nvPr>
        </p:nvSpPr>
        <p:spPr/>
        <p:txBody>
          <a:bodyPr/>
          <a:lstStyle/>
          <a:p>
            <a:endParaRPr lang="en-US" dirty="0"/>
          </a:p>
          <a:p>
            <a:pPr>
              <a:buFont typeface="Wingdings" panose="05000000000000000000" pitchFamily="2" charset="2"/>
              <a:buChar char="Ø"/>
            </a:pPr>
            <a:r>
              <a:rPr lang="en-US" sz="2700" dirty="0"/>
              <a:t>Accurately identifies each student’s reading level</a:t>
            </a:r>
          </a:p>
          <a:p>
            <a:pPr>
              <a:buFont typeface="Wingdings" panose="05000000000000000000" pitchFamily="2" charset="2"/>
              <a:buChar char="Ø"/>
            </a:pPr>
            <a:r>
              <a:rPr lang="en-US" sz="2700" dirty="0"/>
              <a:t>Provides detailed information that can be used to inform instruction</a:t>
            </a:r>
          </a:p>
          <a:p>
            <a:pPr>
              <a:buFont typeface="Wingdings" panose="05000000000000000000" pitchFamily="2" charset="2"/>
              <a:buChar char="Ø"/>
            </a:pPr>
            <a:r>
              <a:rPr lang="en-US" sz="2700" dirty="0"/>
              <a:t>Provides a comprehensive assessment of accuracy, fluency and  comprehension</a:t>
            </a:r>
          </a:p>
          <a:p>
            <a:pPr>
              <a:buFont typeface="Wingdings" panose="05000000000000000000" pitchFamily="2" charset="2"/>
              <a:buChar char="Ø"/>
            </a:pPr>
            <a:r>
              <a:rPr lang="en-US" sz="2700" dirty="0"/>
              <a:t>Allows for professional input and judgement during the assessment</a:t>
            </a:r>
          </a:p>
          <a:p>
            <a:endParaRPr lang="en-US" dirty="0"/>
          </a:p>
        </p:txBody>
      </p:sp>
      <p:pic>
        <p:nvPicPr>
          <p:cNvPr id="1026" name="Picture 2" descr="Image result for fountas and pinne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5733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latin typeface="Cambria" panose="02040503050406030204" pitchFamily="18" charset="0"/>
                <a:ea typeface="Cambria" panose="02040503050406030204" pitchFamily="18" charset="0"/>
              </a:rPr>
              <a:t>Comprehension</a:t>
            </a:r>
          </a:p>
        </p:txBody>
      </p:sp>
      <p:sp>
        <p:nvSpPr>
          <p:cNvPr id="3" name="Content Placeholder 2"/>
          <p:cNvSpPr>
            <a:spLocks noGrp="1"/>
          </p:cNvSpPr>
          <p:nvPr>
            <p:ph idx="1"/>
          </p:nvPr>
        </p:nvSpPr>
        <p:spPr/>
        <p:txBody>
          <a:bodyPr>
            <a:normAutofit/>
          </a:bodyPr>
          <a:lstStyle/>
          <a:p>
            <a:endParaRPr lang="en-US" sz="2400" dirty="0">
              <a:solidFill>
                <a:schemeClr val="accent2">
                  <a:lumMod val="50000"/>
                </a:schemeClr>
              </a:solidFill>
              <a:latin typeface="Cambria" panose="02040503050406030204" pitchFamily="18" charset="0"/>
              <a:ea typeface="Cambria" panose="02040503050406030204" pitchFamily="18" charset="0"/>
            </a:endParaRPr>
          </a:p>
          <a:p>
            <a:r>
              <a:rPr lang="en-US" sz="2800" dirty="0">
                <a:solidFill>
                  <a:schemeClr val="tx1"/>
                </a:solidFill>
                <a:latin typeface="Cambria" panose="02040503050406030204" pitchFamily="18" charset="0"/>
                <a:ea typeface="Cambria" panose="02040503050406030204" pitchFamily="18" charset="0"/>
              </a:rPr>
              <a:t>Beyond the text:  Deeper meaning: </a:t>
            </a:r>
          </a:p>
          <a:p>
            <a:pPr lvl="1">
              <a:lnSpc>
                <a:spcPct val="150000"/>
              </a:lnSpc>
              <a:buFont typeface="Wingdings" panose="05000000000000000000" pitchFamily="2" charset="2"/>
              <a:buChar char="Ø"/>
            </a:pPr>
            <a:r>
              <a:rPr lang="en-US" sz="2400" dirty="0"/>
              <a:t>In levels L-Z children are asked to communicate the deeper messages or big ideas of a book they just read. </a:t>
            </a:r>
          </a:p>
          <a:p>
            <a:pPr lvl="1">
              <a:lnSpc>
                <a:spcPct val="150000"/>
              </a:lnSpc>
              <a:buFont typeface="Wingdings" panose="05000000000000000000" pitchFamily="2" charset="2"/>
              <a:buChar char="Ø"/>
            </a:pPr>
            <a:r>
              <a:rPr lang="en-US" sz="2400" dirty="0"/>
              <a:t>You are not looking for a text-specific idea, rather a greater global message outside the book. </a:t>
            </a:r>
          </a:p>
        </p:txBody>
      </p:sp>
    </p:spTree>
    <p:extLst>
      <p:ext uri="{BB962C8B-B14F-4D97-AF65-F5344CB8AC3E}">
        <p14:creationId xmlns:p14="http://schemas.microsoft.com/office/powerpoint/2010/main" val="32325139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latin typeface="Cambria" panose="02040503050406030204" pitchFamily="18" charset="0"/>
                <a:ea typeface="Cambria" panose="02040503050406030204" pitchFamily="18" charset="0"/>
              </a:rPr>
              <a:t>Comprehension</a:t>
            </a:r>
          </a:p>
        </p:txBody>
      </p:sp>
      <p:sp>
        <p:nvSpPr>
          <p:cNvPr id="3" name="Content Placeholder 2"/>
          <p:cNvSpPr>
            <a:spLocks noGrp="1"/>
          </p:cNvSpPr>
          <p:nvPr>
            <p:ph idx="1"/>
          </p:nvPr>
        </p:nvSpPr>
        <p:spPr/>
        <p:txBody>
          <a:bodyPr>
            <a:normAutofit/>
          </a:bodyPr>
          <a:lstStyle/>
          <a:p>
            <a:r>
              <a:rPr lang="en-US" sz="2800" dirty="0">
                <a:solidFill>
                  <a:schemeClr val="accent2">
                    <a:lumMod val="50000"/>
                  </a:schemeClr>
                </a:solidFill>
                <a:latin typeface="Cambria" panose="02040503050406030204" pitchFamily="18" charset="0"/>
                <a:ea typeface="Cambria" panose="02040503050406030204" pitchFamily="18" charset="0"/>
              </a:rPr>
              <a:t>Abut the Text:  Academic Language</a:t>
            </a:r>
          </a:p>
          <a:p>
            <a:pPr>
              <a:lnSpc>
                <a:spcPct val="150000"/>
              </a:lnSpc>
              <a:buFont typeface="Wingdings" panose="05000000000000000000" pitchFamily="2" charset="2"/>
              <a:buChar char="Ø"/>
            </a:pPr>
            <a:r>
              <a:rPr lang="en-US" sz="2400" dirty="0"/>
              <a:t>Using terminology such as author, illustrator, front and back cover, chapter, topic, caption, heading, diagram and table of contents.  The demands for academic language gradually increase over time.  </a:t>
            </a:r>
          </a:p>
          <a:p>
            <a:pPr>
              <a:lnSpc>
                <a:spcPct val="150000"/>
              </a:lnSpc>
              <a:buFont typeface="Wingdings" panose="05000000000000000000" pitchFamily="2" charset="2"/>
              <a:buChar char="Ø"/>
            </a:pPr>
            <a:r>
              <a:rPr lang="en-US" sz="2400" dirty="0"/>
              <a:t>Remember to include these terms in your instruction and use the skills continuum to identify expectations by level. </a:t>
            </a:r>
          </a:p>
        </p:txBody>
      </p:sp>
    </p:spTree>
    <p:extLst>
      <p:ext uri="{BB962C8B-B14F-4D97-AF65-F5344CB8AC3E}">
        <p14:creationId xmlns:p14="http://schemas.microsoft.com/office/powerpoint/2010/main" val="36474827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630620"/>
            <a:ext cx="10058400" cy="835573"/>
          </a:xfrm>
        </p:spPr>
        <p:txBody>
          <a:bodyPr>
            <a:normAutofit fontScale="90000"/>
          </a:bodyPr>
          <a:lstStyle/>
          <a:p>
            <a:r>
              <a:rPr lang="en-US" sz="4000" dirty="0">
                <a:latin typeface="Cambria" panose="02040503050406030204" pitchFamily="18" charset="0"/>
              </a:rPr>
              <a:t>Coding and scoring </a:t>
            </a:r>
            <a:br>
              <a:rPr lang="en-US" sz="4000" dirty="0">
                <a:latin typeface="Cambria" panose="02040503050406030204" pitchFamily="18" charset="0"/>
              </a:rPr>
            </a:br>
            <a:r>
              <a:rPr lang="en-US" sz="4000" dirty="0">
                <a:latin typeface="Cambria" panose="02040503050406030204" pitchFamily="18" charset="0"/>
              </a:rPr>
              <a:t>practice</a:t>
            </a:r>
          </a:p>
        </p:txBody>
      </p:sp>
      <p:sp>
        <p:nvSpPr>
          <p:cNvPr id="5" name="Content Placeholder 4"/>
          <p:cNvSpPr>
            <a:spLocks noGrp="1"/>
          </p:cNvSpPr>
          <p:nvPr>
            <p:ph idx="1"/>
          </p:nvPr>
        </p:nvSpPr>
        <p:spPr/>
        <p:txBody>
          <a:bodyPr/>
          <a:lstStyle/>
          <a:p>
            <a:endParaRPr lang="en-US" dirty="0"/>
          </a:p>
          <a:p>
            <a:pPr algn="ctr"/>
            <a:endParaRPr lang="en-US" sz="2400" dirty="0"/>
          </a:p>
          <a:p>
            <a:pPr algn="ctr"/>
            <a:r>
              <a:rPr lang="en-US" sz="2400" dirty="0"/>
              <a:t>“Practice” tutorial Auden from Fountas and Pinnell </a:t>
            </a:r>
          </a:p>
          <a:p>
            <a:pPr algn="ctr"/>
            <a:r>
              <a:rPr lang="en-US" sz="2400" dirty="0"/>
              <a:t>Third edition</a:t>
            </a:r>
          </a:p>
          <a:p>
            <a:pPr algn="ctr"/>
            <a:endParaRPr lang="en-US" sz="2400" dirty="0"/>
          </a:p>
          <a:p>
            <a:pPr algn="ctr"/>
            <a:r>
              <a:rPr lang="en-US" sz="2400" dirty="0"/>
              <a:t>View and score the comprehension conversation</a:t>
            </a:r>
          </a:p>
          <a:p>
            <a:pPr algn="ctr"/>
            <a:endParaRPr lang="en-US" sz="2400" dirty="0"/>
          </a:p>
          <a:p>
            <a:pPr marL="0" indent="0" algn="ctr">
              <a:buNone/>
            </a:pPr>
            <a:r>
              <a:rPr lang="en-US" sz="2400" dirty="0"/>
              <a:t>			</a:t>
            </a:r>
          </a:p>
        </p:txBody>
      </p:sp>
      <p:pic>
        <p:nvPicPr>
          <p:cNvPr id="14338" name="Picture 2" descr="Image result for fountas and pinnell benchmark assessment syst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26480" y="408917"/>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61503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3683" y="677918"/>
            <a:ext cx="10461997" cy="851338"/>
          </a:xfrm>
        </p:spPr>
        <p:txBody>
          <a:bodyPr>
            <a:normAutofit/>
          </a:bodyPr>
          <a:lstStyle/>
          <a:p>
            <a:r>
              <a:rPr lang="en-US" sz="4000" dirty="0">
                <a:latin typeface="Cambria" panose="02040503050406030204" pitchFamily="18" charset="0"/>
              </a:rPr>
              <a:t>Scoring and Miscue Analysis</a:t>
            </a:r>
          </a:p>
        </p:txBody>
      </p:sp>
      <p:sp>
        <p:nvSpPr>
          <p:cNvPr id="3" name="Content Placeholder 2"/>
          <p:cNvSpPr>
            <a:spLocks noGrp="1"/>
          </p:cNvSpPr>
          <p:nvPr>
            <p:ph idx="1"/>
          </p:nvPr>
        </p:nvSpPr>
        <p:spPr/>
        <p:txBody>
          <a:bodyPr/>
          <a:lstStyle/>
          <a:p>
            <a:endParaRPr lang="en-US" sz="2800" dirty="0"/>
          </a:p>
          <a:p>
            <a:pPr>
              <a:buFont typeface="Wingdings" panose="05000000000000000000" pitchFamily="2" charset="2"/>
              <a:buChar char="Ø"/>
            </a:pPr>
            <a:r>
              <a:rPr lang="en-US" sz="2800" dirty="0"/>
              <a:t>Use the coding and scoring at a glance sheet</a:t>
            </a:r>
          </a:p>
          <a:p>
            <a:pPr>
              <a:buFont typeface="Wingdings" panose="05000000000000000000" pitchFamily="2" charset="2"/>
              <a:buChar char="Ø"/>
            </a:pPr>
            <a:r>
              <a:rPr lang="en-US" sz="2800" dirty="0"/>
              <a:t>Scoring consistency is essential to obtain an accurate level</a:t>
            </a:r>
          </a:p>
          <a:p>
            <a:pPr>
              <a:buFont typeface="Wingdings" panose="05000000000000000000" pitchFamily="2" charset="2"/>
              <a:buChar char="Ø"/>
            </a:pPr>
            <a:r>
              <a:rPr lang="en-US" sz="2800" dirty="0"/>
              <a:t>Cueing systems and MSV analysis is used to individualize your instruction to meet each reader’s unique profile. </a:t>
            </a:r>
          </a:p>
          <a:p>
            <a:endParaRPr lang="en-US" dirty="0"/>
          </a:p>
        </p:txBody>
      </p:sp>
      <p:pic>
        <p:nvPicPr>
          <p:cNvPr id="16386" name="Picture 2" descr="Image result for fountas and pinnell benchmark assessment syst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45680" y="361440"/>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050943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latin typeface="Cambria" panose="02040503050406030204" pitchFamily="18" charset="0"/>
                <a:ea typeface="Cambria" panose="02040503050406030204" pitchFamily="18" charset="0"/>
              </a:rPr>
              <a:t>On-line forms</a:t>
            </a:r>
          </a:p>
        </p:txBody>
      </p:sp>
      <p:sp>
        <p:nvSpPr>
          <p:cNvPr id="3" name="Content Placeholder 2"/>
          <p:cNvSpPr>
            <a:spLocks noGrp="1"/>
          </p:cNvSpPr>
          <p:nvPr>
            <p:ph sz="half" idx="1"/>
          </p:nvPr>
        </p:nvSpPr>
        <p:spPr>
          <a:xfrm>
            <a:off x="1097279" y="1845734"/>
            <a:ext cx="9243754" cy="4023360"/>
          </a:xfrm>
        </p:spPr>
        <p:txBody>
          <a:bodyPr>
            <a:normAutofit/>
          </a:bodyPr>
          <a:lstStyle/>
          <a:p>
            <a:endParaRPr lang="en-US" sz="2400" dirty="0"/>
          </a:p>
          <a:p>
            <a:r>
              <a:rPr lang="en-US" sz="2800" dirty="0"/>
              <a:t>The on-line resources are user friendly and easy to access</a:t>
            </a:r>
            <a:r>
              <a:rPr lang="en-US" sz="2400" dirty="0"/>
              <a:t>: </a:t>
            </a:r>
          </a:p>
          <a:p>
            <a:endParaRPr lang="en-US" sz="2400" dirty="0"/>
          </a:p>
          <a:p>
            <a:r>
              <a:rPr lang="en-US" sz="2400" dirty="0">
                <a:hlinkClick r:id="rId3"/>
              </a:rPr>
              <a:t>https://resources.fountasandpinnell.com</a:t>
            </a:r>
            <a:r>
              <a:rPr lang="en-US" sz="2400" dirty="0"/>
              <a:t>  </a:t>
            </a:r>
          </a:p>
          <a:p>
            <a:endParaRPr lang="en-US" sz="2400" dirty="0"/>
          </a:p>
        </p:txBody>
      </p:sp>
      <p:pic>
        <p:nvPicPr>
          <p:cNvPr id="4" name="Picture 2" descr="Image result for fountas and pinne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36843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a:latin typeface="Cambria" panose="02040503050406030204" pitchFamily="18" charset="0"/>
                <a:ea typeface="Cambria" panose="02040503050406030204" pitchFamily="18" charset="0"/>
              </a:rPr>
              <a:t>Write about Reading Assessment</a:t>
            </a:r>
          </a:p>
        </p:txBody>
      </p:sp>
      <p:sp>
        <p:nvSpPr>
          <p:cNvPr id="3" name="Content Placeholder 2"/>
          <p:cNvSpPr>
            <a:spLocks noGrp="1"/>
          </p:cNvSpPr>
          <p:nvPr>
            <p:ph sz="half" idx="1"/>
          </p:nvPr>
        </p:nvSpPr>
        <p:spPr/>
        <p:txBody>
          <a:bodyPr/>
          <a:lstStyle/>
          <a:p>
            <a:pPr>
              <a:lnSpc>
                <a:spcPct val="150000"/>
              </a:lnSpc>
              <a:buFont typeface="Wingdings" panose="05000000000000000000" pitchFamily="2" charset="2"/>
              <a:buChar char="Ø"/>
            </a:pPr>
            <a:r>
              <a:rPr lang="en-US" sz="2400" dirty="0"/>
              <a:t>This would be a great way to begin a guided writing program to enhance guided reading.</a:t>
            </a:r>
          </a:p>
          <a:p>
            <a:pPr>
              <a:lnSpc>
                <a:spcPct val="150000"/>
              </a:lnSpc>
              <a:buFont typeface="Wingdings" panose="05000000000000000000" pitchFamily="2" charset="2"/>
              <a:buChar char="Ø"/>
            </a:pPr>
            <a:r>
              <a:rPr lang="en-US" sz="2400" dirty="0"/>
              <a:t>Students can write in response to the prompt independently, preferably in a quiet location near you. </a:t>
            </a:r>
          </a:p>
        </p:txBody>
      </p:sp>
      <p:sp>
        <p:nvSpPr>
          <p:cNvPr id="4" name="Content Placeholder 3"/>
          <p:cNvSpPr>
            <a:spLocks noGrp="1"/>
          </p:cNvSpPr>
          <p:nvPr>
            <p:ph sz="half" idx="2"/>
          </p:nvPr>
        </p:nvSpPr>
        <p:spPr/>
        <p:txBody>
          <a:bodyPr/>
          <a:lstStyle/>
          <a:p>
            <a:endParaRPr lang="en-US" dirty="0"/>
          </a:p>
          <a:p>
            <a:r>
              <a:rPr lang="en-US" sz="2400" dirty="0"/>
              <a:t>Time guidelines (p 36 in Assessment guide)</a:t>
            </a:r>
          </a:p>
          <a:p>
            <a:r>
              <a:rPr lang="en-US" sz="2400" dirty="0"/>
              <a:t>A-D	10 minutes</a:t>
            </a:r>
          </a:p>
          <a:p>
            <a:r>
              <a:rPr lang="en-US" sz="2400" dirty="0"/>
              <a:t>E-1	15 minutes</a:t>
            </a:r>
          </a:p>
          <a:p>
            <a:r>
              <a:rPr lang="en-US" sz="2400" dirty="0"/>
              <a:t>J-N	20 minutes</a:t>
            </a:r>
          </a:p>
        </p:txBody>
      </p:sp>
    </p:spTree>
    <p:extLst>
      <p:ext uri="{BB962C8B-B14F-4D97-AF65-F5344CB8AC3E}">
        <p14:creationId xmlns:p14="http://schemas.microsoft.com/office/powerpoint/2010/main" val="351189369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147750"/>
          </a:xfrm>
        </p:spPr>
        <p:txBody>
          <a:bodyPr>
            <a:normAutofit/>
          </a:bodyPr>
          <a:lstStyle/>
          <a:p>
            <a:pPr algn="ctr"/>
            <a:r>
              <a:rPr lang="en-US" sz="4400" dirty="0">
                <a:latin typeface="Cambria" panose="02040503050406030204" pitchFamily="18" charset="0"/>
                <a:ea typeface="Cambria" panose="02040503050406030204" pitchFamily="18" charset="0"/>
              </a:rPr>
              <a:t>Write about Reading Assessment</a:t>
            </a:r>
          </a:p>
        </p:txBody>
      </p:sp>
      <p:sp>
        <p:nvSpPr>
          <p:cNvPr id="3" name="Content Placeholder 2"/>
          <p:cNvSpPr>
            <a:spLocks noGrp="1"/>
          </p:cNvSpPr>
          <p:nvPr>
            <p:ph sz="half" idx="1"/>
          </p:nvPr>
        </p:nvSpPr>
        <p:spPr>
          <a:xfrm>
            <a:off x="1097278" y="1845734"/>
            <a:ext cx="10413403" cy="4023360"/>
          </a:xfrm>
        </p:spPr>
        <p:txBody>
          <a:bodyPr/>
          <a:lstStyle/>
          <a:p>
            <a:endParaRPr lang="en-US" dirty="0"/>
          </a:p>
          <a:p>
            <a:pPr algn="ctr">
              <a:lnSpc>
                <a:spcPct val="150000"/>
              </a:lnSpc>
            </a:pPr>
            <a:r>
              <a:rPr lang="en-US" sz="2400" dirty="0"/>
              <a:t>Writing every day that is based on reading an enjoyable book provides a strong language base and good models for student writers. Writing is especially helpful for learners who are finding reading difficult.</a:t>
            </a:r>
          </a:p>
          <a:p>
            <a:pPr algn="ctr">
              <a:lnSpc>
                <a:spcPct val="150000"/>
              </a:lnSpc>
            </a:pPr>
            <a:r>
              <a:rPr lang="en-US" sz="2400" dirty="0"/>
              <a:t>“Everything you do to help them develop writing strategies will also contribute to reading proficiency.”</a:t>
            </a:r>
          </a:p>
        </p:txBody>
      </p:sp>
    </p:spTree>
    <p:extLst>
      <p:ext uri="{BB962C8B-B14F-4D97-AF65-F5344CB8AC3E}">
        <p14:creationId xmlns:p14="http://schemas.microsoft.com/office/powerpoint/2010/main" val="221841486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226312"/>
          </a:xfrm>
        </p:spPr>
        <p:txBody>
          <a:bodyPr>
            <a:normAutofit fontScale="90000"/>
          </a:bodyPr>
          <a:lstStyle/>
          <a:p>
            <a:r>
              <a:rPr lang="en-US" sz="3600" dirty="0">
                <a:latin typeface="Cambria" panose="02040503050406030204" pitchFamily="18" charset="0"/>
                <a:ea typeface="Cambria" panose="02040503050406030204" pitchFamily="18" charset="0"/>
              </a:rPr>
              <a:t>Scoring writing about reading</a:t>
            </a:r>
            <a:br>
              <a:rPr lang="en-US" sz="2800" dirty="0">
                <a:latin typeface="Cambria" panose="02040503050406030204" pitchFamily="18" charset="0"/>
                <a:ea typeface="Cambria" panose="02040503050406030204" pitchFamily="18" charset="0"/>
              </a:rPr>
            </a:br>
            <a:r>
              <a:rPr lang="en-US" sz="2800" dirty="0"/>
              <a:t>Rubric and explanation on page 39 in the new assessment guide</a:t>
            </a:r>
            <a:br>
              <a:rPr lang="en-US" sz="2800" dirty="0"/>
            </a:br>
            <a:endParaRPr lang="en-US" sz="2800" dirty="0">
              <a:latin typeface="Cambria" panose="02040503050406030204" pitchFamily="18" charset="0"/>
              <a:ea typeface="Cambria" panose="02040503050406030204" pitchFamily="18" charset="0"/>
            </a:endParaRPr>
          </a:p>
        </p:txBody>
      </p:sp>
      <p:graphicFrame>
        <p:nvGraphicFramePr>
          <p:cNvPr id="5" name="Table 4"/>
          <p:cNvGraphicFramePr>
            <a:graphicFrameLocks noGrp="1"/>
          </p:cNvGraphicFramePr>
          <p:nvPr>
            <p:extLst/>
          </p:nvPr>
        </p:nvGraphicFramePr>
        <p:xfrm>
          <a:off x="299258" y="1313412"/>
          <a:ext cx="11488190" cy="5037512"/>
        </p:xfrm>
        <a:graphic>
          <a:graphicData uri="http://schemas.openxmlformats.org/drawingml/2006/table">
            <a:tbl>
              <a:tblPr firstRow="1" bandRow="1">
                <a:tableStyleId>{5C22544A-7EE6-4342-B048-85BDC9FD1C3A}</a:tableStyleId>
              </a:tblPr>
              <a:tblGrid>
                <a:gridCol w="1005217">
                  <a:extLst>
                    <a:ext uri="{9D8B030D-6E8A-4147-A177-3AD203B41FA5}">
                      <a16:colId xmlns:a16="http://schemas.microsoft.com/office/drawing/2014/main" val="3959255945"/>
                    </a:ext>
                  </a:extLst>
                </a:gridCol>
                <a:gridCol w="2087118">
                  <a:extLst>
                    <a:ext uri="{9D8B030D-6E8A-4147-A177-3AD203B41FA5}">
                      <a16:colId xmlns:a16="http://schemas.microsoft.com/office/drawing/2014/main" val="1934551290"/>
                    </a:ext>
                  </a:extLst>
                </a:gridCol>
                <a:gridCol w="8395855">
                  <a:extLst>
                    <a:ext uri="{9D8B030D-6E8A-4147-A177-3AD203B41FA5}">
                      <a16:colId xmlns:a16="http://schemas.microsoft.com/office/drawing/2014/main" val="2035404383"/>
                    </a:ext>
                  </a:extLst>
                </a:gridCol>
              </a:tblGrid>
              <a:tr h="712041">
                <a:tc>
                  <a:txBody>
                    <a:bodyPr/>
                    <a:lstStyle/>
                    <a:p>
                      <a:endParaRPr lang="en-US" dirty="0"/>
                    </a:p>
                  </a:txBody>
                  <a:tcPr/>
                </a:tc>
                <a:tc>
                  <a:txBody>
                    <a:bodyPr/>
                    <a:lstStyle/>
                    <a:p>
                      <a:r>
                        <a:rPr lang="en-US" dirty="0"/>
                        <a:t>Understanding of the text:</a:t>
                      </a:r>
                    </a:p>
                  </a:txBody>
                  <a:tcPr/>
                </a:tc>
                <a:tc>
                  <a:txBody>
                    <a:bodyPr/>
                    <a:lstStyle/>
                    <a:p>
                      <a:r>
                        <a:rPr lang="en-US" dirty="0"/>
                        <a:t>Scoring Writing</a:t>
                      </a:r>
                      <a:r>
                        <a:rPr lang="en-US" baseline="0" dirty="0"/>
                        <a:t> about Reading Rubric:  The writing: </a:t>
                      </a:r>
                    </a:p>
                  </a:txBody>
                  <a:tcPr/>
                </a:tc>
                <a:extLst>
                  <a:ext uri="{0D108BD9-81ED-4DB2-BD59-A6C34878D82A}">
                    <a16:rowId xmlns:a16="http://schemas.microsoft.com/office/drawing/2014/main" val="741405028"/>
                  </a:ext>
                </a:extLst>
              </a:tr>
              <a:tr h="1101423">
                <a:tc>
                  <a:txBody>
                    <a:bodyPr/>
                    <a:lstStyle/>
                    <a:p>
                      <a:r>
                        <a:rPr lang="en-US" dirty="0"/>
                        <a:t>      3</a:t>
                      </a:r>
                    </a:p>
                  </a:txBody>
                  <a:tcPr/>
                </a:tc>
                <a:tc>
                  <a:txBody>
                    <a:bodyPr/>
                    <a:lstStyle/>
                    <a:p>
                      <a:r>
                        <a:rPr lang="en-US" dirty="0"/>
                        <a:t>Reflects</a:t>
                      </a:r>
                      <a:r>
                        <a:rPr lang="en-US" baseline="0" dirty="0"/>
                        <a:t> excellent understanding </a:t>
                      </a:r>
                      <a:endParaRPr lang="en-US" dirty="0"/>
                    </a:p>
                  </a:txBody>
                  <a:tcPr/>
                </a:tc>
                <a:tc>
                  <a:txBody>
                    <a:bodyPr/>
                    <a:lstStyle/>
                    <a:p>
                      <a:r>
                        <a:rPr lang="en-US" dirty="0"/>
                        <a:t>Provides evidence that the student not only understands the literal meaning</a:t>
                      </a:r>
                      <a:r>
                        <a:rPr lang="en-US" baseline="0" dirty="0"/>
                        <a:t> of the text (within) but grasps the author’s message and is thinking beyond and about the text. (more detail in guidebook)</a:t>
                      </a:r>
                      <a:endParaRPr lang="en-US" dirty="0"/>
                    </a:p>
                  </a:txBody>
                  <a:tcPr/>
                </a:tc>
                <a:extLst>
                  <a:ext uri="{0D108BD9-81ED-4DB2-BD59-A6C34878D82A}">
                    <a16:rowId xmlns:a16="http://schemas.microsoft.com/office/drawing/2014/main" val="332663598"/>
                  </a:ext>
                </a:extLst>
              </a:tr>
              <a:tr h="1101423">
                <a:tc>
                  <a:txBody>
                    <a:bodyPr/>
                    <a:lstStyle/>
                    <a:p>
                      <a:r>
                        <a:rPr lang="en-US" dirty="0"/>
                        <a:t>      2</a:t>
                      </a:r>
                    </a:p>
                  </a:txBody>
                  <a:tcPr/>
                </a:tc>
                <a:tc>
                  <a:txBody>
                    <a:bodyPr/>
                    <a:lstStyle/>
                    <a:p>
                      <a:r>
                        <a:rPr lang="en-US" dirty="0"/>
                        <a:t>Reflects partial understanding</a:t>
                      </a:r>
                    </a:p>
                  </a:txBody>
                  <a:tcPr/>
                </a:tc>
                <a:tc>
                  <a:txBody>
                    <a:bodyPr/>
                    <a:lstStyle/>
                    <a:p>
                      <a:r>
                        <a:rPr lang="en-US" dirty="0"/>
                        <a:t>Provides</a:t>
                      </a:r>
                      <a:r>
                        <a:rPr lang="en-US" baseline="0" dirty="0"/>
                        <a:t> evidence that the student understands the literal meaning of the text (within) including key understandings and in addition is thinking beyond the text. </a:t>
                      </a:r>
                      <a:endParaRPr lang="en-US" dirty="0"/>
                    </a:p>
                  </a:txBody>
                  <a:tcPr/>
                </a:tc>
                <a:extLst>
                  <a:ext uri="{0D108BD9-81ED-4DB2-BD59-A6C34878D82A}">
                    <a16:rowId xmlns:a16="http://schemas.microsoft.com/office/drawing/2014/main" val="3822156370"/>
                  </a:ext>
                </a:extLst>
              </a:tr>
              <a:tr h="1101423">
                <a:tc>
                  <a:txBody>
                    <a:bodyPr/>
                    <a:lstStyle/>
                    <a:p>
                      <a:r>
                        <a:rPr lang="en-US" dirty="0"/>
                        <a:t>      1</a:t>
                      </a:r>
                    </a:p>
                  </a:txBody>
                  <a:tcPr/>
                </a:tc>
                <a:tc>
                  <a:txBody>
                    <a:bodyPr/>
                    <a:lstStyle/>
                    <a:p>
                      <a:r>
                        <a:rPr lang="en-US" dirty="0"/>
                        <a:t>Reflects very limited</a:t>
                      </a:r>
                      <a:r>
                        <a:rPr lang="en-US" baseline="0" dirty="0"/>
                        <a:t> understanding</a:t>
                      </a:r>
                      <a:endParaRPr lang="en-US" dirty="0"/>
                    </a:p>
                  </a:txBody>
                  <a:tcPr/>
                </a:tc>
                <a:tc>
                  <a:txBody>
                    <a:bodyPr/>
                    <a:lstStyle/>
                    <a:p>
                      <a:r>
                        <a:rPr lang="en-US" dirty="0"/>
                        <a:t>Connected with the text but reveals very little understanding</a:t>
                      </a:r>
                      <a:r>
                        <a:rPr lang="en-US" baseline="0" dirty="0"/>
                        <a:t> or confusion. The student’s writing does not reflect thinking beyond or about the text. </a:t>
                      </a:r>
                      <a:endParaRPr lang="en-US" dirty="0"/>
                    </a:p>
                  </a:txBody>
                  <a:tcPr/>
                </a:tc>
                <a:extLst>
                  <a:ext uri="{0D108BD9-81ED-4DB2-BD59-A6C34878D82A}">
                    <a16:rowId xmlns:a16="http://schemas.microsoft.com/office/drawing/2014/main" val="3035250160"/>
                  </a:ext>
                </a:extLst>
              </a:tr>
              <a:tr h="1021202">
                <a:tc>
                  <a:txBody>
                    <a:bodyPr/>
                    <a:lstStyle/>
                    <a:p>
                      <a:r>
                        <a:rPr lang="en-US" dirty="0"/>
                        <a:t>      0</a:t>
                      </a:r>
                    </a:p>
                  </a:txBody>
                  <a:tcPr/>
                </a:tc>
                <a:tc>
                  <a:txBody>
                    <a:bodyPr/>
                    <a:lstStyle/>
                    <a:p>
                      <a:r>
                        <a:rPr lang="en-US" dirty="0"/>
                        <a:t>Reflects no understanding </a:t>
                      </a:r>
                    </a:p>
                  </a:txBody>
                  <a:tcPr/>
                </a:tc>
                <a:tc>
                  <a:txBody>
                    <a:bodyPr/>
                    <a:lstStyle/>
                    <a:p>
                      <a:r>
                        <a:rPr lang="en-US" dirty="0"/>
                        <a:t>Not connected with the</a:t>
                      </a:r>
                      <a:r>
                        <a:rPr lang="en-US" baseline="0" dirty="0"/>
                        <a:t> text or connected in a peripheral way (about the same topic) Does not reflect any information within, beyond or about the text.</a:t>
                      </a:r>
                      <a:endParaRPr lang="en-US" dirty="0"/>
                    </a:p>
                  </a:txBody>
                  <a:tcPr/>
                </a:tc>
                <a:extLst>
                  <a:ext uri="{0D108BD9-81ED-4DB2-BD59-A6C34878D82A}">
                    <a16:rowId xmlns:a16="http://schemas.microsoft.com/office/drawing/2014/main" val="1373312625"/>
                  </a:ext>
                </a:extLst>
              </a:tr>
            </a:tbl>
          </a:graphicData>
        </a:graphic>
      </p:graphicFrame>
    </p:spTree>
    <p:extLst>
      <p:ext uri="{BB962C8B-B14F-4D97-AF65-F5344CB8AC3E}">
        <p14:creationId xmlns:p14="http://schemas.microsoft.com/office/powerpoint/2010/main" val="183676297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6552" y="819807"/>
            <a:ext cx="9579128" cy="677917"/>
          </a:xfrm>
        </p:spPr>
        <p:txBody>
          <a:bodyPr>
            <a:normAutofit/>
          </a:bodyPr>
          <a:lstStyle/>
          <a:p>
            <a:r>
              <a:rPr lang="en-US" sz="4000" dirty="0">
                <a:latin typeface="Cambria" panose="02040503050406030204" pitchFamily="18" charset="0"/>
              </a:rPr>
              <a:t>Beyond the test</a:t>
            </a:r>
          </a:p>
        </p:txBody>
      </p:sp>
      <p:sp>
        <p:nvSpPr>
          <p:cNvPr id="3" name="Content Placeholder 2"/>
          <p:cNvSpPr>
            <a:spLocks noGrp="1"/>
          </p:cNvSpPr>
          <p:nvPr>
            <p:ph sz="half" idx="1"/>
          </p:nvPr>
        </p:nvSpPr>
        <p:spPr/>
        <p:txBody>
          <a:bodyPr>
            <a:normAutofit/>
          </a:bodyPr>
          <a:lstStyle/>
          <a:p>
            <a:endParaRPr lang="en-US" sz="2800" dirty="0"/>
          </a:p>
          <a:p>
            <a:pPr>
              <a:buFont typeface="Wingdings" panose="05000000000000000000" pitchFamily="2" charset="2"/>
              <a:buChar char="Ø"/>
            </a:pPr>
            <a:r>
              <a:rPr lang="en-US" sz="2800" dirty="0"/>
              <a:t>Note reading behaviors and attitudes</a:t>
            </a:r>
          </a:p>
          <a:p>
            <a:pPr>
              <a:buFont typeface="Wingdings" panose="05000000000000000000" pitchFamily="2" charset="2"/>
              <a:buChar char="Ø"/>
            </a:pPr>
            <a:r>
              <a:rPr lang="en-US" sz="2800" dirty="0"/>
              <a:t>Set goals and select text</a:t>
            </a:r>
          </a:p>
          <a:p>
            <a:pPr>
              <a:buFont typeface="Wingdings" panose="05000000000000000000" pitchFamily="2" charset="2"/>
              <a:buChar char="Ø"/>
            </a:pPr>
            <a:r>
              <a:rPr lang="en-US" sz="2800" dirty="0"/>
              <a:t>Make instructional decisions</a:t>
            </a:r>
          </a:p>
          <a:p>
            <a:endParaRPr lang="en-US" sz="2800" dirty="0"/>
          </a:p>
        </p:txBody>
      </p:sp>
      <p:sp>
        <p:nvSpPr>
          <p:cNvPr id="4" name="Content Placeholder 3"/>
          <p:cNvSpPr>
            <a:spLocks noGrp="1"/>
          </p:cNvSpPr>
          <p:nvPr>
            <p:ph sz="half" idx="2"/>
          </p:nvPr>
        </p:nvSpPr>
        <p:spPr/>
        <p:txBody>
          <a:bodyPr>
            <a:normAutofit/>
          </a:bodyPr>
          <a:lstStyle/>
          <a:p>
            <a:r>
              <a:rPr lang="en-US" sz="2800" dirty="0"/>
              <a:t>What do you want them to start doing?</a:t>
            </a:r>
          </a:p>
          <a:p>
            <a:r>
              <a:rPr lang="en-US" sz="2800" dirty="0"/>
              <a:t>What do you want them to stop doing?</a:t>
            </a:r>
          </a:p>
          <a:p>
            <a:r>
              <a:rPr lang="en-US" sz="2800" dirty="0"/>
              <a:t>What do you want them to notice?</a:t>
            </a:r>
          </a:p>
          <a:p>
            <a:r>
              <a:rPr lang="en-US" sz="2800" dirty="0"/>
              <a:t>What do you want them to do more or less of?</a:t>
            </a:r>
          </a:p>
          <a:p>
            <a:endParaRPr lang="en-US" dirty="0"/>
          </a:p>
        </p:txBody>
      </p:sp>
      <p:pic>
        <p:nvPicPr>
          <p:cNvPr id="21506" name="Picture 2" descr="Image result for fountas and pinnell benchmark assessment syst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17920" y="291169"/>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15305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2772" y="646386"/>
            <a:ext cx="9862908" cy="835574"/>
          </a:xfrm>
        </p:spPr>
        <p:txBody>
          <a:bodyPr>
            <a:normAutofit/>
          </a:bodyPr>
          <a:lstStyle/>
          <a:p>
            <a:r>
              <a:rPr lang="en-US" sz="4000" dirty="0">
                <a:latin typeface="Cambria" panose="02040503050406030204" pitchFamily="18" charset="0"/>
              </a:rPr>
              <a:t>Documentation</a:t>
            </a:r>
          </a:p>
        </p:txBody>
      </p:sp>
      <p:sp>
        <p:nvSpPr>
          <p:cNvPr id="5" name="Content Placeholder 4"/>
          <p:cNvSpPr>
            <a:spLocks noGrp="1"/>
          </p:cNvSpPr>
          <p:nvPr>
            <p:ph idx="1"/>
          </p:nvPr>
        </p:nvSpPr>
        <p:spPr/>
        <p:txBody>
          <a:bodyPr>
            <a:normAutofit/>
          </a:bodyPr>
          <a:lstStyle/>
          <a:p>
            <a:pPr>
              <a:buFont typeface="Wingdings" panose="05000000000000000000" pitchFamily="2" charset="2"/>
              <a:buChar char="Ø"/>
            </a:pPr>
            <a:endParaRPr lang="en-US" sz="2800" dirty="0"/>
          </a:p>
          <a:p>
            <a:pPr>
              <a:buFont typeface="Wingdings" panose="05000000000000000000" pitchFamily="2" charset="2"/>
              <a:buChar char="Ø"/>
            </a:pPr>
            <a:r>
              <a:rPr lang="en-US" sz="2800" dirty="0"/>
              <a:t>Recording and entering data</a:t>
            </a:r>
          </a:p>
          <a:p>
            <a:pPr>
              <a:buFont typeface="Wingdings" panose="05000000000000000000" pitchFamily="2" charset="2"/>
              <a:buChar char="Ø"/>
            </a:pPr>
            <a:r>
              <a:rPr lang="en-US" sz="2800" dirty="0"/>
              <a:t>Procedures and protocols</a:t>
            </a:r>
          </a:p>
          <a:p>
            <a:pPr>
              <a:buFont typeface="Wingdings" panose="05000000000000000000" pitchFamily="2" charset="2"/>
              <a:buChar char="Ø"/>
            </a:pPr>
            <a:endParaRPr lang="en-US" sz="2800" dirty="0"/>
          </a:p>
        </p:txBody>
      </p:sp>
      <p:pic>
        <p:nvPicPr>
          <p:cNvPr id="22530" name="Picture 2" descr="Image result for fountas and pinnell benchmark assessment syst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26480" y="424684"/>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2502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5214" y="309717"/>
            <a:ext cx="6781716" cy="1077650"/>
          </a:xfrm>
        </p:spPr>
        <p:txBody>
          <a:bodyPr>
            <a:normAutofit/>
          </a:bodyPr>
          <a:lstStyle/>
          <a:p>
            <a:r>
              <a:rPr lang="en-US" sz="4000" dirty="0">
                <a:latin typeface="Cambria" panose="02040503050406030204" pitchFamily="18" charset="0"/>
              </a:rPr>
              <a:t>Overview of the Resource</a:t>
            </a:r>
          </a:p>
        </p:txBody>
      </p:sp>
      <p:sp>
        <p:nvSpPr>
          <p:cNvPr id="3" name="Content Placeholder 2"/>
          <p:cNvSpPr>
            <a:spLocks noGrp="1"/>
          </p:cNvSpPr>
          <p:nvPr>
            <p:ph idx="1"/>
          </p:nvPr>
        </p:nvSpPr>
        <p:spPr>
          <a:xfrm>
            <a:off x="988141" y="1828801"/>
            <a:ext cx="8790039" cy="4100052"/>
          </a:xfrm>
        </p:spPr>
        <p:txBody>
          <a:bodyPr>
            <a:normAutofit/>
          </a:bodyPr>
          <a:lstStyle/>
          <a:p>
            <a:endParaRPr lang="en-US" dirty="0"/>
          </a:p>
          <a:p>
            <a:pPr>
              <a:buFont typeface="Wingdings" panose="05000000000000000000" pitchFamily="2" charset="2"/>
              <a:buChar char="Ø"/>
            </a:pPr>
            <a:r>
              <a:rPr lang="en-US" sz="2400" dirty="0"/>
              <a:t>Benchmark books and recording forms</a:t>
            </a:r>
          </a:p>
          <a:p>
            <a:pPr>
              <a:buFont typeface="Wingdings" panose="05000000000000000000" pitchFamily="2" charset="2"/>
              <a:buChar char="Ø"/>
            </a:pPr>
            <a:r>
              <a:rPr lang="en-US" sz="2400" dirty="0"/>
              <a:t>Assessment guide</a:t>
            </a:r>
          </a:p>
          <a:p>
            <a:pPr>
              <a:buFont typeface="Wingdings" panose="05000000000000000000" pitchFamily="2" charset="2"/>
              <a:buChar char="Ø"/>
            </a:pPr>
            <a:r>
              <a:rPr lang="en-US" sz="2400" dirty="0"/>
              <a:t>Continuum of literacy learning</a:t>
            </a:r>
          </a:p>
          <a:p>
            <a:pPr>
              <a:buFont typeface="Wingdings" panose="05000000000000000000" pitchFamily="2" charset="2"/>
              <a:buChar char="Ø"/>
            </a:pPr>
            <a:r>
              <a:rPr lang="en-US" sz="2400" dirty="0"/>
              <a:t>Calculator/stop watch </a:t>
            </a:r>
          </a:p>
          <a:p>
            <a:pPr>
              <a:buFont typeface="Wingdings" panose="05000000000000000000" pitchFamily="2" charset="2"/>
              <a:buChar char="Ø"/>
            </a:pPr>
            <a:r>
              <a:rPr lang="en-US" sz="2400" dirty="0"/>
              <a:t>On-line resources </a:t>
            </a:r>
          </a:p>
          <a:p>
            <a:pPr lvl="1">
              <a:buFont typeface="Wingdings" panose="05000000000000000000" pitchFamily="2" charset="2"/>
              <a:buChar char="Ø"/>
            </a:pPr>
            <a:r>
              <a:rPr lang="en-US" sz="2200" dirty="0"/>
              <a:t>code on the inside cover of the assessment guide</a:t>
            </a:r>
          </a:p>
          <a:p>
            <a:pPr>
              <a:buFont typeface="Wingdings" panose="05000000000000000000" pitchFamily="2" charset="2"/>
              <a:buChar char="Ø"/>
            </a:pPr>
            <a:endParaRPr lang="en-US" sz="2400" dirty="0"/>
          </a:p>
        </p:txBody>
      </p:sp>
      <p:pic>
        <p:nvPicPr>
          <p:cNvPr id="3076" name="Picture 4" descr="Image result for fountas and pinnell benchmark assessment syste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06929" y="470011"/>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069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955" y="286603"/>
            <a:ext cx="10742725" cy="1320971"/>
          </a:xfrm>
        </p:spPr>
        <p:txBody>
          <a:bodyPr>
            <a:normAutofit/>
          </a:bodyPr>
          <a:lstStyle/>
          <a:p>
            <a:r>
              <a:rPr lang="en-US" sz="4000" dirty="0">
                <a:latin typeface="Cambria" panose="02040503050406030204" pitchFamily="18" charset="0"/>
              </a:rPr>
              <a:t>Benchmarks / Running records</a:t>
            </a:r>
          </a:p>
        </p:txBody>
      </p:sp>
      <p:sp>
        <p:nvSpPr>
          <p:cNvPr id="3" name="Content Placeholder 2"/>
          <p:cNvSpPr>
            <a:spLocks noGrp="1"/>
          </p:cNvSpPr>
          <p:nvPr>
            <p:ph sz="half" idx="1"/>
          </p:nvPr>
        </p:nvSpPr>
        <p:spPr>
          <a:xfrm>
            <a:off x="1097278" y="1845733"/>
            <a:ext cx="7857536" cy="4023361"/>
          </a:xfrm>
        </p:spPr>
        <p:txBody>
          <a:bodyPr>
            <a:normAutofit/>
          </a:bodyPr>
          <a:lstStyle/>
          <a:p>
            <a:endParaRPr lang="en-US" dirty="0"/>
          </a:p>
          <a:p>
            <a:pPr>
              <a:buFont typeface="Wingdings" panose="05000000000000000000" pitchFamily="2" charset="2"/>
              <a:buChar char="Ø"/>
            </a:pPr>
            <a:r>
              <a:rPr lang="en-US" sz="2800" dirty="0"/>
              <a:t>What is a benchmark?</a:t>
            </a:r>
          </a:p>
          <a:p>
            <a:pPr marL="0" indent="0">
              <a:buNone/>
            </a:pPr>
            <a:r>
              <a:rPr lang="en-US" sz="2800" dirty="0">
                <a:solidFill>
                  <a:srgbClr val="00B050"/>
                </a:solidFill>
              </a:rPr>
              <a:t>A benchmark is a standard with which to measure something. </a:t>
            </a:r>
          </a:p>
          <a:p>
            <a:pPr>
              <a:buFont typeface="Wingdings" panose="05000000000000000000" pitchFamily="2" charset="2"/>
              <a:buChar char="Ø"/>
            </a:pPr>
            <a:r>
              <a:rPr lang="en-US" sz="2800" dirty="0"/>
              <a:t>What is a running record?</a:t>
            </a:r>
          </a:p>
          <a:p>
            <a:pPr marL="0" indent="0">
              <a:buNone/>
            </a:pPr>
            <a:r>
              <a:rPr lang="en-US" sz="2800" dirty="0">
                <a:solidFill>
                  <a:srgbClr val="00B050"/>
                </a:solidFill>
              </a:rPr>
              <a:t>A running record is a duplicate copy of the text coded for accuracy using a standardized coding system </a:t>
            </a:r>
          </a:p>
          <a:p>
            <a:endParaRPr lang="en-US" b="1" dirty="0"/>
          </a:p>
          <a:p>
            <a:endParaRPr lang="en-US" dirty="0"/>
          </a:p>
        </p:txBody>
      </p:sp>
      <p:sp>
        <p:nvSpPr>
          <p:cNvPr id="4" name="Content Placeholder 3"/>
          <p:cNvSpPr>
            <a:spLocks noGrp="1"/>
          </p:cNvSpPr>
          <p:nvPr>
            <p:ph sz="half" idx="2"/>
          </p:nvPr>
        </p:nvSpPr>
        <p:spPr/>
        <p:txBody>
          <a:bodyPr>
            <a:normAutofit/>
          </a:bodyPr>
          <a:lstStyle/>
          <a:p>
            <a:endParaRPr lang="en-US" dirty="0"/>
          </a:p>
          <a:p>
            <a:endParaRPr lang="en-US" sz="2400" dirty="0"/>
          </a:p>
          <a:p>
            <a:endParaRPr lang="en-US" dirty="0"/>
          </a:p>
        </p:txBody>
      </p:sp>
      <p:pic>
        <p:nvPicPr>
          <p:cNvPr id="4098" name="Picture 2" descr="Image result for fountas and pinnell benchmark assessment syst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6246" y="428532"/>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1877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2220" y="286604"/>
            <a:ext cx="9153459" cy="1254016"/>
          </a:xfrm>
        </p:spPr>
        <p:txBody>
          <a:bodyPr>
            <a:normAutofit/>
          </a:bodyPr>
          <a:lstStyle/>
          <a:p>
            <a:r>
              <a:rPr lang="en-US" sz="4000" dirty="0">
                <a:latin typeface="Cambria" panose="02040503050406030204" pitchFamily="18" charset="0"/>
              </a:rPr>
              <a:t>Where to start?</a:t>
            </a:r>
          </a:p>
        </p:txBody>
      </p:sp>
      <p:sp>
        <p:nvSpPr>
          <p:cNvPr id="3" name="Content Placeholder 2"/>
          <p:cNvSpPr>
            <a:spLocks noGrp="1"/>
          </p:cNvSpPr>
          <p:nvPr>
            <p:ph idx="1"/>
          </p:nvPr>
        </p:nvSpPr>
        <p:spPr/>
        <p:txBody>
          <a:bodyPr>
            <a:normAutofit/>
          </a:bodyPr>
          <a:lstStyle/>
          <a:p>
            <a:endParaRPr lang="en-US" dirty="0"/>
          </a:p>
          <a:p>
            <a:pPr>
              <a:buFont typeface="Wingdings" panose="05000000000000000000" pitchFamily="2" charset="2"/>
              <a:buChar char="Ø"/>
            </a:pPr>
            <a:r>
              <a:rPr lang="en-US" sz="2600" dirty="0"/>
              <a:t>Ideally use the previous teacher’s or school records to find starting place</a:t>
            </a:r>
          </a:p>
          <a:p>
            <a:pPr>
              <a:buFont typeface="Wingdings" panose="05000000000000000000" pitchFamily="2" charset="2"/>
              <a:buChar char="Ø"/>
            </a:pPr>
            <a:r>
              <a:rPr lang="en-US" sz="2600" i="1" dirty="0">
                <a:solidFill>
                  <a:srgbClr val="00B050"/>
                </a:solidFill>
              </a:rPr>
              <a:t>Where to start word </a:t>
            </a:r>
            <a:r>
              <a:rPr lang="en-US" sz="2600" dirty="0"/>
              <a:t>test can be used as a quick gauge for new students. </a:t>
            </a:r>
          </a:p>
          <a:p>
            <a:pPr>
              <a:buFont typeface="Wingdings" panose="05000000000000000000" pitchFamily="2" charset="2"/>
              <a:buChar char="Ø"/>
            </a:pPr>
            <a:endParaRPr lang="en-US" sz="2600" dirty="0"/>
          </a:p>
          <a:p>
            <a:pPr>
              <a:buFont typeface="Wingdings" panose="05000000000000000000" pitchFamily="2" charset="2"/>
              <a:buChar char="Ø"/>
            </a:pPr>
            <a:r>
              <a:rPr lang="en-US" sz="2600" dirty="0"/>
              <a:t>Begin with an easy book to allow for initial success when time allows. </a:t>
            </a:r>
          </a:p>
          <a:p>
            <a:pPr>
              <a:buFont typeface="Wingdings" panose="05000000000000000000" pitchFamily="2" charset="2"/>
              <a:buChar char="Ø"/>
            </a:pPr>
            <a:r>
              <a:rPr lang="en-US" sz="2600" dirty="0"/>
              <a:t>Continue with increasingly more difficult books to find the instructional level. </a:t>
            </a:r>
          </a:p>
          <a:p>
            <a:pPr marL="0" indent="0">
              <a:buNone/>
            </a:pPr>
            <a:endParaRPr lang="en-US" dirty="0"/>
          </a:p>
        </p:txBody>
      </p:sp>
      <p:pic>
        <p:nvPicPr>
          <p:cNvPr id="5122" name="Picture 2" descr="Image result for fountas and pinnell benchmark assessment syste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6595"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4739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mbria" panose="02040503050406030204" pitchFamily="18" charset="0"/>
                <a:ea typeface="Cambria" panose="02040503050406030204" pitchFamily="18" charset="0"/>
              </a:rPr>
              <a:t>Emergent Reader Assessment</a:t>
            </a:r>
          </a:p>
        </p:txBody>
      </p:sp>
      <p:sp>
        <p:nvSpPr>
          <p:cNvPr id="3" name="Content Placeholder 2"/>
          <p:cNvSpPr>
            <a:spLocks noGrp="1"/>
          </p:cNvSpPr>
          <p:nvPr>
            <p:ph idx="1"/>
          </p:nvPr>
        </p:nvSpPr>
        <p:spPr>
          <a:xfrm>
            <a:off x="1097280" y="2424544"/>
            <a:ext cx="5899265" cy="3444549"/>
          </a:xfrm>
        </p:spPr>
        <p:txBody>
          <a:bodyPr/>
          <a:lstStyle/>
          <a:p>
            <a:r>
              <a:rPr lang="en-US" sz="2400" dirty="0"/>
              <a:t>For students that are not yet ready to read the Level A book then administer the set of screeners and plan for instruction. Contact the interventionist in your school to locate the emergent reader assessment binder. </a:t>
            </a:r>
          </a:p>
          <a:p>
            <a:r>
              <a:rPr lang="en-US" sz="2400" dirty="0"/>
              <a:t>Note:  There are changes to the screeners and scoring for fall 2019.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43543" y="2424544"/>
            <a:ext cx="3726903" cy="2797234"/>
          </a:xfrm>
          <a:prstGeom prst="rect">
            <a:avLst/>
          </a:prstGeom>
        </p:spPr>
      </p:pic>
    </p:spTree>
    <p:extLst>
      <p:ext uri="{BB962C8B-B14F-4D97-AF65-F5344CB8AC3E}">
        <p14:creationId xmlns:p14="http://schemas.microsoft.com/office/powerpoint/2010/main" val="1509169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38247" y="722672"/>
            <a:ext cx="9059883" cy="711990"/>
          </a:xfrm>
        </p:spPr>
        <p:txBody>
          <a:bodyPr>
            <a:normAutofit/>
          </a:bodyPr>
          <a:lstStyle/>
          <a:p>
            <a:r>
              <a:rPr lang="en-US" sz="4000" dirty="0">
                <a:latin typeface="Cambria" panose="02040503050406030204" pitchFamily="18" charset="0"/>
              </a:rPr>
              <a:t>Preparation</a:t>
            </a:r>
          </a:p>
        </p:txBody>
      </p:sp>
      <p:sp>
        <p:nvSpPr>
          <p:cNvPr id="3" name="Content Placeholder 2"/>
          <p:cNvSpPr>
            <a:spLocks noGrp="1"/>
          </p:cNvSpPr>
          <p:nvPr>
            <p:ph idx="1"/>
          </p:nvPr>
        </p:nvSpPr>
        <p:spPr>
          <a:xfrm>
            <a:off x="1087821" y="1907627"/>
            <a:ext cx="10067859" cy="3691505"/>
          </a:xfrm>
        </p:spPr>
        <p:txBody>
          <a:bodyPr>
            <a:normAutofit/>
          </a:bodyPr>
          <a:lstStyle/>
          <a:p>
            <a:pPr marL="0" indent="0">
              <a:buNone/>
            </a:pPr>
            <a:r>
              <a:rPr lang="en-US" sz="2600" i="1" dirty="0">
                <a:solidFill>
                  <a:srgbClr val="00B050"/>
                </a:solidFill>
                <a:latin typeface="Cambria" panose="02040503050406030204" pitchFamily="18" charset="0"/>
              </a:rPr>
              <a:t>You will need</a:t>
            </a:r>
            <a:r>
              <a:rPr lang="en-US" sz="2400" dirty="0"/>
              <a:t>:  </a:t>
            </a:r>
          </a:p>
          <a:p>
            <a:pPr>
              <a:buFont typeface="Wingdings" panose="05000000000000000000" pitchFamily="2" charset="2"/>
              <a:buChar char="Ø"/>
            </a:pPr>
            <a:r>
              <a:rPr lang="en-US" sz="2400" dirty="0"/>
              <a:t>The benchmark books – There is a fiction and non-fiction selection for each level.</a:t>
            </a:r>
          </a:p>
          <a:p>
            <a:pPr>
              <a:buFont typeface="Wingdings" panose="05000000000000000000" pitchFamily="2" charset="2"/>
              <a:buChar char="Ø"/>
            </a:pPr>
            <a:r>
              <a:rPr lang="en-US" sz="2400" dirty="0"/>
              <a:t>Copies of the recording forms</a:t>
            </a:r>
          </a:p>
          <a:p>
            <a:pPr>
              <a:buFont typeface="Wingdings" panose="05000000000000000000" pitchFamily="2" charset="2"/>
              <a:buChar char="Ø"/>
            </a:pPr>
            <a:r>
              <a:rPr lang="en-US" sz="2400" dirty="0"/>
              <a:t>Writing materials </a:t>
            </a:r>
          </a:p>
          <a:p>
            <a:pPr>
              <a:buFont typeface="Wingdings" panose="05000000000000000000" pitchFamily="2" charset="2"/>
              <a:buChar char="Ø"/>
            </a:pPr>
            <a:r>
              <a:rPr lang="en-US" sz="2400" b="1" i="1" dirty="0">
                <a:solidFill>
                  <a:srgbClr val="00B050"/>
                </a:solidFill>
              </a:rPr>
              <a:t>Scoring-at-a-glance</a:t>
            </a:r>
            <a:r>
              <a:rPr lang="en-US" sz="2400" b="1" i="1" dirty="0"/>
              <a:t> </a:t>
            </a:r>
            <a:r>
              <a:rPr lang="en-US" sz="2400" dirty="0"/>
              <a:t>form and </a:t>
            </a:r>
            <a:r>
              <a:rPr lang="en-US" sz="2400" b="1" i="1" dirty="0">
                <a:solidFill>
                  <a:srgbClr val="00B050"/>
                </a:solidFill>
              </a:rPr>
              <a:t>Levelling for Instruction</a:t>
            </a:r>
            <a:r>
              <a:rPr lang="en-US" sz="2400" dirty="0">
                <a:solidFill>
                  <a:srgbClr val="00B050"/>
                </a:solidFill>
              </a:rPr>
              <a:t> </a:t>
            </a:r>
            <a:r>
              <a:rPr lang="en-US" sz="2400" dirty="0"/>
              <a:t>form</a:t>
            </a:r>
          </a:p>
          <a:p>
            <a:pPr>
              <a:buFont typeface="Wingdings" panose="05000000000000000000" pitchFamily="2" charset="2"/>
              <a:buChar char="Ø"/>
            </a:pPr>
            <a:r>
              <a:rPr lang="en-US" sz="2400" dirty="0"/>
              <a:t>Find a quiet location to administer the test</a:t>
            </a:r>
          </a:p>
        </p:txBody>
      </p:sp>
      <p:pic>
        <p:nvPicPr>
          <p:cNvPr id="6146" name="Picture 2" descr="Image result for fountas and pinnell benchmark assessment syst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26480" y="377386"/>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0446925"/>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F0B785D2BDAF747B18F427CB591FDEE" ma:contentTypeVersion="1" ma:contentTypeDescription="Create a new document." ma:contentTypeScope="" ma:versionID="252ec3dee6b0d304ca623b371e729cd7">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D50C12E-25E5-423E-A3B8-560BFA19D692}"/>
</file>

<file path=customXml/itemProps2.xml><?xml version="1.0" encoding="utf-8"?>
<ds:datastoreItem xmlns:ds="http://schemas.openxmlformats.org/officeDocument/2006/customXml" ds:itemID="{D69E8BE7-05CE-4A4C-AD6A-51A3AE75798F}"/>
</file>

<file path=customXml/itemProps3.xml><?xml version="1.0" encoding="utf-8"?>
<ds:datastoreItem xmlns:ds="http://schemas.openxmlformats.org/officeDocument/2006/customXml" ds:itemID="{B9A64747-9BB0-47FF-9044-F5BD820B87B3}"/>
</file>

<file path=docProps/app.xml><?xml version="1.0" encoding="utf-8"?>
<Properties xmlns="http://schemas.openxmlformats.org/officeDocument/2006/extended-properties" xmlns:vt="http://schemas.openxmlformats.org/officeDocument/2006/docPropsVTypes">
  <Template>Retrospect</Template>
  <TotalTime>4245</TotalTime>
  <Words>2829</Words>
  <Application>Microsoft Office PowerPoint</Application>
  <PresentationFormat>Widescreen</PresentationFormat>
  <Paragraphs>368</Paragraphs>
  <Slides>49</Slides>
  <Notes>22</Notes>
  <HiddenSlides>3</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49</vt:i4>
      </vt:variant>
    </vt:vector>
  </HeadingPairs>
  <TitlesOfParts>
    <vt:vector size="54" baseType="lpstr">
      <vt:lpstr>Calibri</vt:lpstr>
      <vt:lpstr>Calibri Light</vt:lpstr>
      <vt:lpstr>Cambria</vt:lpstr>
      <vt:lpstr>Wingdings</vt:lpstr>
      <vt:lpstr>Retrospect</vt:lpstr>
      <vt:lpstr>Fountas and Pinnell</vt:lpstr>
      <vt:lpstr>Overview</vt:lpstr>
      <vt:lpstr>Purpose</vt:lpstr>
      <vt:lpstr>Why F &amp; P?</vt:lpstr>
      <vt:lpstr>Overview of the Resource</vt:lpstr>
      <vt:lpstr>Benchmarks / Running records</vt:lpstr>
      <vt:lpstr>Where to start?</vt:lpstr>
      <vt:lpstr>Emergent Reader Assessment</vt:lpstr>
      <vt:lpstr>Preparation</vt:lpstr>
      <vt:lpstr>Instructional level</vt:lpstr>
      <vt:lpstr>Independent (Easy)… Instructional… Frustration (Hard)</vt:lpstr>
      <vt:lpstr>Independent (Easy)… Instructional… Frustration (Hard)</vt:lpstr>
      <vt:lpstr>Administering the test</vt:lpstr>
      <vt:lpstr>Administering the test </vt:lpstr>
      <vt:lpstr>Accuracy</vt:lpstr>
      <vt:lpstr>Accuracy</vt:lpstr>
      <vt:lpstr>Fluency</vt:lpstr>
      <vt:lpstr>Fluency</vt:lpstr>
      <vt:lpstr>Scoring </vt:lpstr>
      <vt:lpstr>Coding miscues</vt:lpstr>
      <vt:lpstr>Coding and scoring  practice</vt:lpstr>
      <vt:lpstr>Comprehension Conversation   Conversion to Third edition</vt:lpstr>
      <vt:lpstr>Rationale for Changes</vt:lpstr>
      <vt:lpstr>What changed in the Third Edition?</vt:lpstr>
      <vt:lpstr>What changed?</vt:lpstr>
      <vt:lpstr>The comprehension conversation</vt:lpstr>
      <vt:lpstr>Comprehension Conversation </vt:lpstr>
      <vt:lpstr>Comprehension conversation </vt:lpstr>
      <vt:lpstr>Comprehension conversation </vt:lpstr>
      <vt:lpstr>Comprehension Conversation </vt:lpstr>
      <vt:lpstr>Guidelines for Standardizing the Administration of the Comprehension Conversation (handout)</vt:lpstr>
      <vt:lpstr>Guidelines for Standardizing the Administration of the Comprehension Conversation (handout)</vt:lpstr>
      <vt:lpstr>Guidelines for Standardizing the Administration of the Comprehension Conversation  (handout)</vt:lpstr>
      <vt:lpstr>Scoring Comprehension</vt:lpstr>
      <vt:lpstr>Scoring comprehension </vt:lpstr>
      <vt:lpstr>Scoring comprehension </vt:lpstr>
      <vt:lpstr>Comprehension – Scoring Key</vt:lpstr>
      <vt:lpstr>Comprehension – Rubric</vt:lpstr>
      <vt:lpstr>Comprehension conversation </vt:lpstr>
      <vt:lpstr>Comprehension</vt:lpstr>
      <vt:lpstr>Comprehension</vt:lpstr>
      <vt:lpstr>Coding and scoring  practice</vt:lpstr>
      <vt:lpstr>Scoring and Miscue Analysis</vt:lpstr>
      <vt:lpstr>On-line forms</vt:lpstr>
      <vt:lpstr>Write about Reading Assessment</vt:lpstr>
      <vt:lpstr>Write about Reading Assessment</vt:lpstr>
      <vt:lpstr>Scoring writing about reading Rubric and explanation on page 39 in the new assessment guide </vt:lpstr>
      <vt:lpstr>Beyond the test</vt:lpstr>
      <vt:lpstr>Documentation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Fountas and Pinnell</dc:title>
  <dc:creator>Kate Carlisle</dc:creator>
  <cp:lastModifiedBy>Kate Carlisle</cp:lastModifiedBy>
  <cp:revision>72</cp:revision>
  <cp:lastPrinted>2018-09-12T18:13:46Z</cp:lastPrinted>
  <dcterms:created xsi:type="dcterms:W3CDTF">2015-09-01T15:26:29Z</dcterms:created>
  <dcterms:modified xsi:type="dcterms:W3CDTF">2019-09-05T21:40:03Z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0x0101003F0B785D2BDAF747B18F427CB591FDEE</vt:lpwstr>
  </property>
</Properties>
</file>